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86" r:id="rId2"/>
    <p:sldMasterId id="2147484335" r:id="rId3"/>
  </p:sldMasterIdLst>
  <p:notesMasterIdLst>
    <p:notesMasterId r:id="rId50"/>
  </p:notesMasterIdLst>
  <p:sldIdLst>
    <p:sldId id="480" r:id="rId4"/>
    <p:sldId id="603" r:id="rId5"/>
    <p:sldId id="600" r:id="rId6"/>
    <p:sldId id="604" r:id="rId7"/>
    <p:sldId id="556" r:id="rId8"/>
    <p:sldId id="557" r:id="rId9"/>
    <p:sldId id="558" r:id="rId10"/>
    <p:sldId id="559" r:id="rId11"/>
    <p:sldId id="560" r:id="rId12"/>
    <p:sldId id="561" r:id="rId13"/>
    <p:sldId id="562" r:id="rId14"/>
    <p:sldId id="563" r:id="rId15"/>
    <p:sldId id="528" r:id="rId16"/>
    <p:sldId id="515" r:id="rId17"/>
    <p:sldId id="519" r:id="rId18"/>
    <p:sldId id="520" r:id="rId19"/>
    <p:sldId id="516" r:id="rId20"/>
    <p:sldId id="526" r:id="rId21"/>
    <p:sldId id="527" r:id="rId22"/>
    <p:sldId id="564" r:id="rId23"/>
    <p:sldId id="565" r:id="rId24"/>
    <p:sldId id="566" r:id="rId25"/>
    <p:sldId id="567" r:id="rId26"/>
    <p:sldId id="568" r:id="rId27"/>
    <p:sldId id="569" r:id="rId28"/>
    <p:sldId id="570" r:id="rId29"/>
    <p:sldId id="571" r:id="rId30"/>
    <p:sldId id="572" r:id="rId31"/>
    <p:sldId id="573" r:id="rId32"/>
    <p:sldId id="574" r:id="rId33"/>
    <p:sldId id="575" r:id="rId34"/>
    <p:sldId id="576" r:id="rId35"/>
    <p:sldId id="577" r:id="rId36"/>
    <p:sldId id="578" r:id="rId37"/>
    <p:sldId id="579" r:id="rId38"/>
    <p:sldId id="580" r:id="rId39"/>
    <p:sldId id="586" r:id="rId40"/>
    <p:sldId id="601" r:id="rId41"/>
    <p:sldId id="584" r:id="rId42"/>
    <p:sldId id="585" r:id="rId43"/>
    <p:sldId id="459" r:id="rId44"/>
    <p:sldId id="455" r:id="rId45"/>
    <p:sldId id="587" r:id="rId46"/>
    <p:sldId id="588" r:id="rId47"/>
    <p:sldId id="525" r:id="rId48"/>
    <p:sldId id="445" r:id="rId49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6600"/>
    <a:srgbClr val="366092"/>
    <a:srgbClr val="315683"/>
    <a:srgbClr val="7C7CF0"/>
    <a:srgbClr val="0086EA"/>
    <a:srgbClr val="43AEFF"/>
    <a:srgbClr val="3B689F"/>
    <a:srgbClr val="19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14" autoAdjust="0"/>
    <p:restoredTop sz="72727" autoAdjust="0"/>
  </p:normalViewPr>
  <p:slideViewPr>
    <p:cSldViewPr>
      <p:cViewPr varScale="1">
        <p:scale>
          <a:sx n="67" d="100"/>
          <a:sy n="67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notesViewPr>
    <p:cSldViewPr>
      <p:cViewPr varScale="1">
        <p:scale>
          <a:sx n="51" d="100"/>
          <a:sy n="51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486" cy="494762"/>
          </a:xfrm>
          <a:prstGeom prst="rect">
            <a:avLst/>
          </a:prstGeom>
        </p:spPr>
        <p:txBody>
          <a:bodyPr vert="horz" lIns="95419" tIns="47709" rIns="95419" bIns="47709" rtlCol="0"/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496" y="1"/>
            <a:ext cx="2944486" cy="494762"/>
          </a:xfrm>
          <a:prstGeom prst="rect">
            <a:avLst/>
          </a:prstGeom>
        </p:spPr>
        <p:txBody>
          <a:bodyPr vert="horz" wrap="square" lIns="95419" tIns="47709" rIns="95419" bIns="47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54D2B2D9-BBA5-4DEE-8B40-807A3E85E975}" type="datetimeFigureOut">
              <a:rPr lang="de-DE"/>
              <a:pPr>
                <a:defRPr/>
              </a:pPr>
              <a:t>25.06.2015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9" tIns="47709" rIns="95419" bIns="47709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146" y="4704851"/>
            <a:ext cx="5436208" cy="4457469"/>
          </a:xfrm>
          <a:prstGeom prst="rect">
            <a:avLst/>
          </a:prstGeom>
        </p:spPr>
        <p:txBody>
          <a:bodyPr vert="horz" wrap="square" lIns="95419" tIns="47709" rIns="95419" bIns="4770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9702"/>
            <a:ext cx="2944486" cy="494762"/>
          </a:xfrm>
          <a:prstGeom prst="rect">
            <a:avLst/>
          </a:prstGeom>
        </p:spPr>
        <p:txBody>
          <a:bodyPr vert="horz" lIns="95419" tIns="47709" rIns="95419" bIns="47709" rtlCol="0" anchor="b"/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496" y="9409702"/>
            <a:ext cx="2944486" cy="494762"/>
          </a:xfrm>
          <a:prstGeom prst="rect">
            <a:avLst/>
          </a:prstGeom>
        </p:spPr>
        <p:txBody>
          <a:bodyPr vert="horz" wrap="square" lIns="95419" tIns="47709" rIns="95419" bIns="477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2A748EE-E30B-4CF2-A78C-9F7337CFE1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894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kationen.sachsen.de/bdb/artikel/14477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ublikationen.sachsen.de/bdb/artikel/14490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A78E81-8617-4469-A00B-02C22995A459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295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75D7B2F-0603-4D24-95D3-0970952CE2F5}" type="slidenum">
              <a:rPr 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26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75D7B2F-0603-4D24-95D3-0970952CE2F5}" type="slidenum">
              <a:rPr 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20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63894A-00D3-4576-9D12-FB397DAC353E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5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CCABD8-563C-4E14-86E1-60E253D00BFD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48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0A9CC3-3F5E-4810-B2B7-2D4AF4211862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26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962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AA4B9D-2F56-450A-8CA0-B12B082A3400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82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044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47CB48B-54FE-4C4F-BDDE-B18156DA7CD8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57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065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926721-26F1-44AA-8E99-7583E58AE94A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11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085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387D4C0-58D4-4E90-B98D-A0C837064C6A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390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1059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03D47C-AF2D-4F63-A4B0-3908A21A8046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3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An dieser Stelle muss ggf. noch einmal eine Auswahl stattfinden, da es sonst zu viel wird.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Die einzelnen Verfahren werden dann genau vorgestellt: </a:t>
            </a: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--&gt; Überprüfen ob bei allen Verfahren beschrieben</a:t>
            </a:r>
          </a:p>
          <a:p>
            <a:pPr marL="181240" marR="0" lvl="0" indent="-18124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Wie ist das Verfahren aufgebaut?</a:t>
            </a:r>
          </a:p>
          <a:p>
            <a:pPr marL="181240" marR="0" lvl="0" indent="-18124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An welche Zielgruppe wendet sich das Verfahren?</a:t>
            </a:r>
          </a:p>
          <a:p>
            <a:pPr marL="181240" marR="0" lvl="0" indent="-18124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Welche Materialien werden geboten?</a:t>
            </a:r>
          </a:p>
          <a:p>
            <a:pPr marL="181240" marR="0" lvl="0" indent="-18124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Wie wird die Sprachstandserhebung durchgeführt?</a:t>
            </a:r>
          </a:p>
          <a:p>
            <a:pPr marL="181240" marR="0" lvl="0" indent="-18124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</a:rPr>
              <a:t>Wie wird die Erhebung ausgewertet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pitchFamily="2" charset="2"/>
              </a:rPr>
              <a:t>Detaillierte Beschreibung der Verfahren s. Handbuch: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pitchFamily="2" charset="2"/>
              </a:rPr>
              <a:t>„Beschreibung ausgewählter Verfahren“  ein Kapitel zu jedem der Verfahren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sym typeface="Wingdings" pitchFamily="2" charset="2"/>
              </a:rPr>
              <a:t>Muss noch detaillierter geschrieben werden!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748EE-E30B-4CF2-A78C-9F7337CFE10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311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126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E246EF-BA99-4520-85FF-C969E6192C24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98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D45870-2996-48D3-BF4C-8F550DA16378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66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167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DCFB9A-E551-4B95-8919-499787A1DEE0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97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187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EF2520-9021-412F-BCF8-1BEE45FF365D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174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2083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20F635-2B16-489A-AD33-9C3704ECE287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08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228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CB0214-C67E-495D-88B2-EDA309E8EA23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60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2493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02D37B-0270-45AE-BE53-4FB35ED05A52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55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269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15B885-013E-41F5-A890-7CA38940D31F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24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290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3F4E11-C688-4025-B5EC-A0C256F23386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46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de-DE" sz="1700" dirty="0">
                <a:solidFill>
                  <a:prstClr val="black"/>
                </a:solidFill>
              </a:rPr>
              <a:t>Die Ergebnisse und Erfahrungen werden zusammengetragen </a:t>
            </a:r>
            <a:endParaRPr lang="de-DE" sz="17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310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A84073-932B-495C-B791-635CD34FCFEC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8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115000"/>
              </a:lnSpc>
              <a:spcBef>
                <a:spcPct val="20000"/>
              </a:spcBef>
            </a:pPr>
            <a:r>
              <a:rPr lang="de-DE" sz="12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Als PDF im Internet erhältlich: </a:t>
            </a:r>
          </a:p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de-DE" sz="1200" dirty="0" smtClean="0">
                <a:solidFill>
                  <a:prstClr val="black"/>
                </a:solidFill>
                <a:ea typeface="Times New Roman"/>
                <a:cs typeface="Times New Roman"/>
                <a:hlinkClick r:id="rId3"/>
              </a:rPr>
              <a:t>https://publikationen.sachsen.de/bdb/artikel/14477</a:t>
            </a:r>
            <a:r>
              <a:rPr lang="de-DE" sz="1200" dirty="0" smtClean="0">
                <a:solidFill>
                  <a:prstClr val="black"/>
                </a:solidFill>
                <a:ea typeface="Times New Roman"/>
                <a:cs typeface="Times New Roman"/>
              </a:rPr>
              <a:t> (Sek1) </a:t>
            </a:r>
            <a:r>
              <a:rPr lang="de-DE" sz="1200" dirty="0" smtClean="0">
                <a:solidFill>
                  <a:prstClr val="black"/>
                </a:solidFill>
                <a:ea typeface="Times New Roman"/>
                <a:cs typeface="Times New Roman"/>
                <a:hlinkClick r:id="rId4"/>
              </a:rPr>
              <a:t>https://publikationen.sachsen.de/bdb/artikel/14490</a:t>
            </a:r>
            <a:r>
              <a:rPr lang="de-DE" sz="1200" dirty="0" smtClean="0">
                <a:solidFill>
                  <a:prstClr val="black"/>
                </a:solidFill>
                <a:ea typeface="Times New Roman"/>
                <a:cs typeface="Times New Roman"/>
              </a:rPr>
              <a:t> (Primarstufe)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748EE-E30B-4CF2-A78C-9F7337CFE10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632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z="1700" dirty="0"/>
              <a:t>Wichtig dabei ist es, zu betonen, dass bereits viele hilfreiche Instrumente entwickelt wurden, die es bereits ermöglichen, sich einen Überblick über den Sprachstand der </a:t>
            </a:r>
            <a:r>
              <a:rPr lang="de-DE" sz="1700" dirty="0" err="1"/>
              <a:t>SchülerInnen</a:t>
            </a:r>
            <a:r>
              <a:rPr lang="de-DE" sz="1700" dirty="0"/>
              <a:t> zu verschaffen! </a:t>
            </a:r>
            <a:r>
              <a:rPr lang="de-DE" sz="1700" dirty="0">
                <a:sym typeface="Wingdings" pitchFamily="2" charset="2"/>
              </a:rPr>
              <a:t> Kombinierter Einsatz verschiedener Erhebungsmethoden notwendig</a:t>
            </a:r>
            <a:endParaRPr lang="de-DE" sz="1700" dirty="0"/>
          </a:p>
          <a:p>
            <a:endParaRPr lang="de-DE" sz="1700" dirty="0"/>
          </a:p>
          <a:p>
            <a:r>
              <a:rPr lang="de-DE" sz="1700" u="sng" dirty="0"/>
              <a:t>Nicht: </a:t>
            </a:r>
            <a:r>
              <a:rPr lang="de-DE" sz="1700" dirty="0"/>
              <a:t>Es gibt noch keine perfekten Erhebungsinstrumente, deswegen keine </a:t>
            </a:r>
            <a:r>
              <a:rPr lang="de-DE" sz="1700" dirty="0" err="1"/>
              <a:t>Sprachstandserhebung</a:t>
            </a:r>
            <a:endParaRPr lang="de-DE" sz="1700" dirty="0"/>
          </a:p>
        </p:txBody>
      </p:sp>
      <p:sp>
        <p:nvSpPr>
          <p:cNvPr id="1310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A84073-932B-495C-B791-635CD34FCFEC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49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z="1700" dirty="0"/>
              <a:t>Welche der Fortbildungsinhalte wollen die </a:t>
            </a:r>
            <a:r>
              <a:rPr lang="de-DE" sz="1700" dirty="0" err="1"/>
              <a:t>TeilnehmerInnen</a:t>
            </a:r>
            <a:r>
              <a:rPr lang="de-DE" sz="1700" dirty="0"/>
              <a:t> in ihrer Unterrichtspraxis konkret umsetzen </a:t>
            </a:r>
            <a:r>
              <a:rPr lang="de-DE" sz="1700" dirty="0">
                <a:sym typeface="Wingdings" pitchFamily="2" charset="2"/>
              </a:rPr>
              <a:t> was davon halten die </a:t>
            </a:r>
            <a:r>
              <a:rPr lang="de-DE" sz="1700" dirty="0" err="1">
                <a:sym typeface="Wingdings" pitchFamily="2" charset="2"/>
              </a:rPr>
              <a:t>TeilnehmerInnen</a:t>
            </a:r>
            <a:r>
              <a:rPr lang="de-DE" sz="1700" dirty="0">
                <a:sym typeface="Wingdings" pitchFamily="2" charset="2"/>
              </a:rPr>
              <a:t> in welchem Zeitraum für realistisch ?</a:t>
            </a:r>
          </a:p>
          <a:p>
            <a:r>
              <a:rPr lang="de-DE" sz="1700" dirty="0">
                <a:sym typeface="Wingdings" pitchFamily="2" charset="2"/>
              </a:rPr>
              <a:t>Wie solle eine Umsetzung konkret erfolgen  was sind die nächsten Schritt, die die </a:t>
            </a:r>
            <a:r>
              <a:rPr lang="de-DE" sz="1700" dirty="0" err="1">
                <a:sym typeface="Wingdings" pitchFamily="2" charset="2"/>
              </a:rPr>
              <a:t>LehrerInnen</a:t>
            </a:r>
            <a:r>
              <a:rPr lang="de-DE" sz="1700" dirty="0">
                <a:sym typeface="Wingdings" pitchFamily="2" charset="2"/>
              </a:rPr>
              <a:t> planen? </a:t>
            </a:r>
            <a:endParaRPr lang="en-US" sz="1700" dirty="0"/>
          </a:p>
        </p:txBody>
      </p:sp>
      <p:sp>
        <p:nvSpPr>
          <p:cNvPr id="1392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ECF53D-D50F-4BCE-82FC-B510C91729F1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4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z="1700" dirty="0">
              <a:ea typeface="ＭＳ Ｐゴシック" panose="020B0600070205080204" pitchFamily="34" charset="-128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5A28AD-D067-4AE1-A08E-89C401693347}" type="slidenum">
              <a:rPr lang="de-DE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de-DE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72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C775739-00C7-489F-A6A6-B9877B852E85}" type="slidenum">
              <a:rPr lang="de-DE" smtClean="0"/>
              <a:pPr/>
              <a:t>42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0724627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15758" indent="-27529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01166" indent="-22023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41633" indent="-22023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982099" indent="-22023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22566" indent="-220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63032" indent="-220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03499" indent="-220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743965" indent="-220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0AA702D-0302-4D6D-92FB-9F3DA0C8001A}" type="slidenum">
              <a:rPr lang="de-DE" smtClean="0"/>
              <a:pPr/>
              <a:t>44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3469490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C775739-00C7-489F-A6A6-B9877B852E85}" type="slidenum">
              <a:rPr lang="de-DE" smtClean="0"/>
              <a:pPr/>
              <a:t>45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7690598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EF5D355-0855-429B-858A-B403EA9D7628}" type="slidenum">
              <a:rPr lang="de-DE" smtClean="0"/>
              <a:pPr/>
              <a:t>46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7646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Als PDF im Internet erhältlich: </a:t>
            </a:r>
          </a:p>
          <a:p>
            <a:r>
              <a:rPr lang="de-DE" dirty="0" smtClean="0"/>
              <a:t>http://www.schule-mehrsprachig.at/fileadmin/schule_mehrsprachig/redaktion/Hintergrundinfo/Aktuelles/1beobachtungsbogen.pdf (Beobachtungsbogen für Volksschulen</a:t>
            </a:r>
            <a:r>
              <a:rPr lang="de-DE" baseline="0" dirty="0" smtClean="0"/>
              <a:t> und Sekundarstufe 1)</a:t>
            </a:r>
            <a:endParaRPr lang="de-DE" dirty="0" smtClean="0"/>
          </a:p>
          <a:p>
            <a:r>
              <a:rPr lang="de-DE" dirty="0" smtClean="0"/>
              <a:t>https://www.bmbf.gv.at/schulen/recht/erlaesse/usb_daz_eb.pdf?4mrwb1</a:t>
            </a:r>
            <a:r>
              <a:rPr lang="de-DE" baseline="0" dirty="0" smtClean="0"/>
              <a:t> </a:t>
            </a:r>
          </a:p>
          <a:p>
            <a:r>
              <a:rPr lang="de-DE" baseline="0" dirty="0" smtClean="0"/>
              <a:t>(Ergebnisdokumantationsbogen)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748EE-E30B-4CF2-A78C-9F7337CFE10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41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de-DE" sz="17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B2C547-BEE2-4B1A-9F7E-78891F7836D7}" type="slidenum">
              <a:rPr 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67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75D7B2F-0603-4D24-95D3-0970952CE2F5}" type="slidenum">
              <a:rPr 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251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75D7B2F-0603-4D24-95D3-0970952CE2F5}" type="slidenum">
              <a:rPr 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59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75D7B2F-0603-4D24-95D3-0970952CE2F5}" type="slidenum">
              <a:rPr 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24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5723" indent="-2752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1112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1557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2003" indent="-2202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2244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6289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03337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43782" indent="-2202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75D7B2F-0603-4D24-95D3-0970952CE2F5}" type="slidenum">
              <a:rPr lang="de-DE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47DCC-F1EE-4726-88D2-A5BA389D7144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422E-8759-4C02-B6E1-B1260D06667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8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3FD53-E079-4068-8045-9DDF33971541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DA84-6F85-4E15-B6C8-837B8833B09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C9B15-8F91-4EC8-90FF-59A5871215E8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78137-F746-45DD-9BE5-2BFEBE2EEAF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05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90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29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5FB290AA-B4A0-4CF5-ADBE-C3D17593E337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9250" y="6356350"/>
            <a:ext cx="554513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BC64020-80AD-45E4-8835-E2C4E8209D9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86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3AD44802-219E-4891-97BF-232563E27799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19250" y="6356350"/>
            <a:ext cx="554513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7EAB9237-3423-4967-B41C-AFB4A97A4A9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99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0F3A42F2-D528-4DDC-AB26-9674ED53CF4A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19250" y="6356350"/>
            <a:ext cx="554513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561215B-E8FA-4D75-9CAF-45C87E49C1B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08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FC39CFBB-0D3E-4C40-A528-BB97B2CD025C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19250" y="6356350"/>
            <a:ext cx="554513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733836A-8A54-41D9-A2C3-21859D5FCF9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0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3E35EE1A-4D80-4937-BEEB-9F3B75BE99DB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19250" y="6356350"/>
            <a:ext cx="554513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D09133F1-B5DB-4113-A293-5411B3764B6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63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13786A0D-808E-4403-923D-D70D39C5DB4F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19250" y="6356350"/>
            <a:ext cx="554513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01C7924-C419-4497-BE6A-10AF5A89AD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1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47613-D7C2-4A5E-B978-E924CFB72D7B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BEE32-E2F6-4127-A708-417A7003736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21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20696A6-0B32-4BA2-9FFA-E96304304CA5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19250" y="6356350"/>
            <a:ext cx="554513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9DE6032A-03C5-4C8E-BA18-279FD8129E9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04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84BBD70-A429-4F39-A5FE-553EFB14839B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9250" y="6356350"/>
            <a:ext cx="554513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DAC9CB0F-53D8-4930-9073-1A38C491455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56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26C591A-FAF9-4DFA-9361-56D4413C7221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9250" y="6356350"/>
            <a:ext cx="554513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79EEBB0-B313-4371-9030-BCABC69B7A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9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DCC69038-0B38-4D80-81A0-DA9B44A89AD9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7939E2E-9326-45CC-8EA9-AC266E66B2B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EA7D-B6CF-4E8C-8896-0E0A0FED9FD5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F2B5C-1B4F-4957-BEF2-0BB6111836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90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E4359-51A6-4D32-B780-78624A376494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672D-6E9A-41EA-9FDD-A3514BDB01F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38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A3816-D79B-4541-9AE5-7CE0ACB43B46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17531-AEA8-4290-9F88-E69D2AA131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48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2BDCF-9894-4B19-AD07-A36E17AEF0E7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89BCA-52E8-4788-A8A1-0EE917ADDAD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54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F339B-956F-4725-8F42-994A8977B727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E66F-D814-45E1-9B5F-AE0C1EB3E5F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6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680F1-7B67-4F02-BBE5-909F4EF44B2A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FE9A1-DD9F-4FC2-BFC2-BC9EC05FC09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6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197FC-9BAE-4522-A7A0-06C98D887646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02215-107D-4C28-A71C-9216B1C188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22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39FC6-6347-4C5D-A435-EA8EDBBEBB25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7510F-A689-4C39-8F52-E43414B31A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05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E1E24-80BE-40BC-9BE1-D7E18CB29A6E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0BCE-E1E7-46DA-A872-3E133046B4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43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07272-9008-4975-B16E-904A4799BE6D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B25C5-4EAE-4121-AC67-41607822E0A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92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0E76F-4A6E-43D1-916B-EF6FC3FC9223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7EA2D-F79B-45D0-9A7F-F9025E9DA5E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66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BA782-FF81-4AF8-8EF3-6E3FB026D1E0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CC939-B554-4CEA-9A18-5EA2966296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8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6EF3A-7DB0-43F6-927C-0CE47AAEA34B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159B-3C3B-4746-9677-5CEA75BD62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04710-0406-4B20-8432-EED4124B73B0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2E895-2017-4AC1-9335-CA30F0E654A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1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7A662-3801-4058-8F7F-3604C0052980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C3E0F-2B1A-4B49-AB9D-9A608D6D14C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9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4AFB0-1E8F-4548-A778-F759EF1A5F9E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8C3C5-BC5E-4212-B5A3-B15123BDE4D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704D-A34B-4862-8EA4-271BC5B91B9F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ECDA0-FC54-44E6-9391-94DF5324281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9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1C6AE-4709-426E-A04B-0538DCB007D0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F0009-1075-411F-B2AC-0BF37A3CCFA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9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5288" y="1196975"/>
            <a:ext cx="82915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8" y="2133600"/>
            <a:ext cx="8291512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79DAAF9-39F3-4669-AE90-878BB9918305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31008DE-9D10-478D-9797-99FC197000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31" name="Picture 5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916463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3" name="Picture 8" descr="maledive-logo3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05488"/>
            <a:ext cx="2136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  <p:sldLayoutId id="21474844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395288" y="1196975"/>
            <a:ext cx="82915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8" y="2133600"/>
            <a:ext cx="8291512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5F95177-C316-4DFB-BBDD-2DB0FE68B42C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937B336-20E2-4C61-B03F-C7116AE292D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3079" name="Picture 5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3.em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jpe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ni-due.de/imperia/md/content/prodaz/reich_roth_d__ll_fastcatchbumerang.pdf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ngofox.dw.de/index.php?url=c-test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vk.formular.tg.ch/dokumente/temp/30942243-F0D6-CABE-427DA7EC69263FF4/Foerderdossier_DaZ_19_1_12.pdf?CFID=63883378&amp;CFTOKEN=22240617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hule-mehrsprachig.at/fileadmin/schule_mehrsprachig/redaktion/Hintergrundinfo/Aktuelles/1beobachtungsbogen.pdf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publikationen.sachsen.de/bdb/artikel/14490" TargetMode="External"/><Relationship Id="rId12" Type="http://schemas.openxmlformats.org/officeDocument/2006/relationships/hyperlink" Target="https://www.uni-due.de/imperia/md/content/prodaz/griesshaber_profilanalyse_deutsch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likationen.sachsen.de/bdb/artikel/14477" TargetMode="External"/><Relationship Id="rId11" Type="http://schemas.openxmlformats.org/officeDocument/2006/relationships/hyperlink" Target="http://www.uni-due.de/imperia/md/content/prodaz/reich_roth_d__ll_fastcatchbumerang.pdf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avk.formular.tg.ch/dokumente/temp/30942243-F0D6-CABE-427DA7EC69263FF4/Foerderdossier_DaZ_19_1_12.pdf?CFID=63883378&amp;CFTOKEN=22240617" TargetMode="External"/><Relationship Id="rId4" Type="http://schemas.openxmlformats.org/officeDocument/2006/relationships/image" Target="../media/image24.png"/><Relationship Id="rId9" Type="http://schemas.openxmlformats.org/officeDocument/2006/relationships/hyperlink" Target="http://lingofox.dw.de/index.php?url=c-test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maledive.ecml.at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3527425"/>
          </a:xfrm>
        </p:spPr>
        <p:txBody>
          <a:bodyPr/>
          <a:lstStyle/>
          <a:p>
            <a:pPr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 </a:t>
            </a:r>
            <a:r>
              <a:rPr lang="de-DE" sz="3200" b="1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/>
            </a:r>
            <a:br>
              <a:rPr lang="de-DE" sz="3200" b="1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</a:b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/>
            </a:r>
            <a:b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</a:br>
            <a:r>
              <a:rPr lang="de-DE" sz="3200" b="1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/>
            </a:r>
            <a:br>
              <a:rPr lang="de-DE" sz="3200" b="1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</a:br>
            <a:r>
              <a:rPr lang="de-DE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5. </a:t>
            </a:r>
            <a:r>
              <a:rPr lang="de-DE" b="1" dirty="0">
                <a:solidFill>
                  <a:srgbClr val="0000FF"/>
                </a:solidFill>
                <a:latin typeface="+mn-lt"/>
              </a:rPr>
              <a:t>Kennenlernen ausgewählter </a:t>
            </a:r>
            <a:r>
              <a:rPr lang="de-DE" b="1" dirty="0" err="1" smtClean="0">
                <a:solidFill>
                  <a:srgbClr val="0000FF"/>
                </a:solidFill>
                <a:latin typeface="+mn-lt"/>
              </a:rPr>
              <a:t>Sprachstandserhebungsverfahren</a:t>
            </a:r>
            <a:endParaRPr lang="de-DE" sz="4500" dirty="0">
              <a:solidFill>
                <a:srgbClr val="366092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70661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56" y="6141959"/>
            <a:ext cx="720080" cy="658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91512" cy="792163"/>
          </a:xfrm>
        </p:spPr>
        <p:txBody>
          <a:bodyPr/>
          <a:lstStyle/>
          <a:p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</a:rPr>
              <a:t>Aufbau - USB DaZ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291512" cy="4353347"/>
          </a:xfrm>
        </p:spPr>
        <p:txBody>
          <a:bodyPr/>
          <a:lstStyle/>
          <a:p>
            <a:pPr marL="0" lv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DE" sz="1600" b="1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Aufbau: </a:t>
            </a:r>
            <a:r>
              <a:rPr lang="de-DE" sz="160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Teil 1: Beobachtungsbogen (Beschreibungen der Aneignungsstufen); </a:t>
            </a:r>
          </a:p>
          <a:p>
            <a:pPr marL="0" lv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DE" sz="160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Teil 2: Ergebnisdokumentationsbogen</a:t>
            </a:r>
          </a:p>
          <a:p>
            <a:pPr marL="0" lv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de-DE" sz="1600" dirty="0">
              <a:solidFill>
                <a:prstClr val="black"/>
              </a:solidFill>
              <a:ea typeface="ＭＳ Ｐゴシック" panose="020B0600070205080204" pitchFamily="34" charset="-128"/>
              <a:cs typeface="+mn-cs"/>
              <a:sym typeface="Wingdings" pitchFamily="2" charset="2"/>
            </a:endParaRPr>
          </a:p>
          <a:p>
            <a:pPr marL="0" lv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DE" sz="140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</a:rPr>
              <a:t>orientiert sich an den </a:t>
            </a:r>
            <a:r>
              <a:rPr lang="de-DE" sz="1400" b="1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</a:rPr>
              <a:t>Basisqualifikationen </a:t>
            </a:r>
            <a:r>
              <a:rPr lang="de-DE" sz="140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</a:rPr>
              <a:t>von Ehlich </a:t>
            </a:r>
            <a:r>
              <a:rPr lang="de-DE" sz="140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 geht über Alltagsauffassung von Sprache hinaus</a:t>
            </a:r>
          </a:p>
          <a:p>
            <a:pPr marL="0" lv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de-DE" sz="1600" dirty="0">
              <a:solidFill>
                <a:prstClr val="black"/>
              </a:solidFill>
              <a:ea typeface="ＭＳ Ｐゴシック" panose="020B0600070205080204" pitchFamily="34" charset="-128"/>
              <a:cs typeface="+mn-cs"/>
              <a:sym typeface="Wingdings" pitchFamily="2" charset="2"/>
            </a:endParaRPr>
          </a:p>
          <a:p>
            <a:pPr lvl="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de-DE" sz="1600" b="1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Pragmatische Basisqualifikation </a:t>
            </a:r>
            <a:r>
              <a:rPr lang="de-DE" sz="160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(Mündliche Sprachhandlungsfähigkeit, Strategien)</a:t>
            </a:r>
          </a:p>
          <a:p>
            <a:pPr lvl="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de-DE" sz="1600" b="1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Lexikalisch-semantische Basisqualifikation </a:t>
            </a:r>
            <a:r>
              <a:rPr lang="de-DE" sz="160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(Wortschatz Primarstufe, Wortschatz Sekundarstufe)</a:t>
            </a:r>
          </a:p>
          <a:p>
            <a:pPr lvl="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de-DE" sz="1600" b="1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Morphologisch-syntaktische Basisqualifikation </a:t>
            </a:r>
            <a:r>
              <a:rPr lang="de-DE" sz="160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(Verb: Verformen, Verb: Verbstellung in Aussagesätzen, Nomen: Realisierung von Subjekten und Objekten, Aussageverbindungen)</a:t>
            </a:r>
          </a:p>
          <a:p>
            <a:pPr lvl="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AutoNum type="alphaLcParenR"/>
              <a:defRPr/>
            </a:pPr>
            <a:r>
              <a:rPr lang="de-DE" sz="1600" b="1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Literale Basisqualifikation </a:t>
            </a:r>
            <a:r>
              <a:rPr lang="de-DE" sz="160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(Textkompetenz schriftlich, Ortographie)</a:t>
            </a:r>
          </a:p>
          <a:p>
            <a:pPr marL="0" lvl="0" indent="0" algn="just" fontAlgn="auto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de-DE" sz="1600" u="sng" dirty="0">
              <a:solidFill>
                <a:sysClr val="windowText" lastClr="000000"/>
              </a:solidFill>
              <a:latin typeface="Arial" panose="020B0604020202020204" pitchFamily="34" charset="0"/>
              <a:ea typeface="Times New Roman"/>
              <a:cs typeface="Times New Roman"/>
            </a:endParaRPr>
          </a:p>
          <a:p>
            <a:pPr lvl="0" algn="just" fontAlgn="auto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de-DE" sz="1400" dirty="0">
                <a:solidFill>
                  <a:prstClr val="black"/>
                </a:solidFill>
              </a:rPr>
              <a:t>Auf die Erfassung rezeptiver wie produktiver phonischer sowie rezeptiver literaler und morphologisch-syntaktischer Fähigkeiten wurde bewusst verzichtet, da für diese Bereiche geeignete Verfahren verfügbar sind. </a:t>
            </a:r>
          </a:p>
          <a:p>
            <a:pPr lvl="0" algn="just" fontAlgn="auto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de-DE" sz="1400" dirty="0">
                <a:solidFill>
                  <a:prstClr val="black"/>
                </a:solidFill>
              </a:rPr>
              <a:t>In USB DaZ wird auf diese Verfahren jeweils an den entsprechenden Stellen verwiesen.</a:t>
            </a:r>
            <a:endParaRPr lang="de-DE" sz="1400" u="sng" dirty="0">
              <a:solidFill>
                <a:sysClr val="windowText" lastClr="000000"/>
              </a:solidFill>
              <a:latin typeface="Arial" panose="020B0604020202020204" pitchFamily="34" charset="0"/>
              <a:ea typeface="Times New Roman"/>
              <a:cs typeface="Times New Roman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25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91512" cy="792163"/>
          </a:xfrm>
        </p:spPr>
        <p:txBody>
          <a:bodyPr/>
          <a:lstStyle/>
          <a:p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</a:rPr>
              <a:t>Beispielmaterial: 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</a:rPr>
              <a:t>USB DaZ</a:t>
            </a:r>
            <a:endParaRPr lang="de-DE" dirty="0"/>
          </a:p>
        </p:txBody>
      </p:sp>
      <p:pic>
        <p:nvPicPr>
          <p:cNvPr id="4" name="Picture 6" descr="C:\Users\Susanne Reif\Documents\MALEDIVA\Strategien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412776"/>
            <a:ext cx="550556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0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91512" cy="792163"/>
          </a:xfrm>
        </p:spPr>
        <p:txBody>
          <a:bodyPr/>
          <a:lstStyle/>
          <a:p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</a:rPr>
              <a:t>Ergebnisdokumentationsbogen - USB 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</a:rPr>
              <a:t>DaZ</a:t>
            </a:r>
            <a:endParaRPr lang="de-DE" dirty="0"/>
          </a:p>
        </p:txBody>
      </p:sp>
      <p:pic>
        <p:nvPicPr>
          <p:cNvPr id="4" name="Picture 2" descr="C:\Users\Susanne Reif\Documents\MALEDIVA\Ergebnisdokumentationsbogen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38087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usanne Reif\Documents\MALEDIVA\Ergebnisdokumentationsbogen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5176760" cy="37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-23838" y="836712"/>
            <a:ext cx="9144000" cy="863600"/>
          </a:xfrm>
        </p:spPr>
        <p:txBody>
          <a:bodyPr/>
          <a:lstStyle/>
          <a:p>
            <a:pPr>
              <a:defRPr/>
            </a:pPr>
            <a:r>
              <a:rPr lang="de-DE" sz="28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Beispiel Profilanalyse:</a:t>
            </a:r>
            <a:br>
              <a:rPr lang="de-DE" sz="28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</a:br>
            <a:r>
              <a:rPr lang="de-DE" sz="28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</a:rPr>
              <a:t>Profilanalyse nach Grießhaber</a:t>
            </a:r>
            <a:endParaRPr lang="en-US" sz="18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b="19359"/>
          <a:stretch/>
        </p:blipFill>
        <p:spPr>
          <a:xfrm>
            <a:off x="2580978" y="2132542"/>
            <a:ext cx="6288666" cy="3850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23796" y="5840006"/>
            <a:ext cx="1320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ALTE 2012: 13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18" y="2501462"/>
            <a:ext cx="132020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Wissen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718" y="2944920"/>
            <a:ext cx="159020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Fertigkeiten / prozedurales Wissen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18" y="3474658"/>
            <a:ext cx="132020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Existenzielle Kompetenz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865739" y="2632267"/>
            <a:ext cx="738201" cy="507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880784" y="3227467"/>
            <a:ext cx="70811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875631" y="3296928"/>
            <a:ext cx="751646" cy="490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56" y="6141959"/>
            <a:ext cx="720080" cy="65896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588897" y="4077072"/>
            <a:ext cx="1373692" cy="340084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952" y="1744591"/>
            <a:ext cx="853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  <a:cs typeface="Arial" charset="0"/>
                <a:sym typeface="Wingdings" panose="05000000000000000000" pitchFamily="2" charset="2"/>
              </a:rPr>
              <a:t></a:t>
            </a:r>
            <a:r>
              <a:rPr lang="de-DE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cs typeface="Arial" charset="0"/>
              </a:rPr>
              <a:t>Sprachliche</a:t>
            </a:r>
            <a:r>
              <a:rPr lang="en-US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Arial" charset="0"/>
              </a:rPr>
              <a:t>Kompetenzen</a:t>
            </a:r>
            <a:r>
              <a:rPr lang="en-US" b="1" dirty="0">
                <a:solidFill>
                  <a:srgbClr val="0000FF"/>
                </a:solidFill>
                <a:cs typeface="Arial" charset="0"/>
              </a:rPr>
              <a:t>: </a:t>
            </a:r>
            <a:r>
              <a:rPr lang="en-US" b="1" u="sng" dirty="0" err="1" smtClean="0">
                <a:solidFill>
                  <a:srgbClr val="0000FF"/>
                </a:solidFill>
                <a:cs typeface="Arial" charset="0"/>
              </a:rPr>
              <a:t>ein</a:t>
            </a:r>
            <a:r>
              <a:rPr lang="en-US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Arial" charset="0"/>
              </a:rPr>
              <a:t>Erhebungsverfahren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62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935038"/>
          </a:xfrm>
        </p:spPr>
        <p:txBody>
          <a:bodyPr/>
          <a:lstStyle/>
          <a:p>
            <a:pPr>
              <a:defRPr/>
            </a:pP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</a:rPr>
              <a:t>Profilanalyse - Grundlagen</a:t>
            </a:r>
            <a:endParaRPr lang="en-US" sz="30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694" y="1844824"/>
            <a:ext cx="8964612" cy="3961705"/>
          </a:xfrm>
        </p:spPr>
        <p:txBody>
          <a:bodyPr/>
          <a:lstStyle/>
          <a:p>
            <a:r>
              <a:rPr lang="de-DE" sz="2400" b="1"/>
              <a:t>Hintergrund: </a:t>
            </a:r>
            <a:r>
              <a:rPr lang="de-DE" sz="2400"/>
              <a:t>Längsschnittstudien </a:t>
            </a:r>
            <a:r>
              <a:rPr lang="de-DE" sz="2400" smtClean="0"/>
              <a:t>zum Erst- und zum Zweitsprach-erwerb kindlicher und </a:t>
            </a:r>
            <a:r>
              <a:rPr lang="de-DE" sz="2400"/>
              <a:t>erwachsener Lerner (</a:t>
            </a:r>
            <a:r>
              <a:rPr lang="de-DE" sz="2400" smtClean="0"/>
              <a:t>Clahsen &amp; Pienemann)</a:t>
            </a:r>
            <a:endParaRPr lang="de-DE" sz="2400"/>
          </a:p>
          <a:p>
            <a:pPr marL="0" indent="0">
              <a:buNone/>
            </a:pPr>
            <a:r>
              <a:rPr lang="de-DE" sz="2400" smtClean="0">
                <a:sym typeface="Wingdings" panose="05000000000000000000" pitchFamily="2" charset="2"/>
              </a:rPr>
              <a:t>     </a:t>
            </a:r>
            <a:r>
              <a:rPr lang="de-DE" sz="2400" smtClean="0"/>
              <a:t>individuelle Erwerbsschritte vs. lernerunabhängige Erwerbsstufen</a:t>
            </a:r>
          </a:p>
          <a:p>
            <a:pPr marL="0" indent="0">
              <a:buNone/>
            </a:pPr>
            <a:r>
              <a:rPr lang="de-DE" sz="2400" smtClean="0">
                <a:sym typeface="Wingdings" panose="05000000000000000000" pitchFamily="2" charset="2"/>
              </a:rPr>
              <a:t>     </a:t>
            </a:r>
            <a:r>
              <a:rPr lang="de-DE" sz="2400" smtClean="0"/>
              <a:t>Erwerbsstufen an der Verwendung des Verbs im Satz erkennbar</a:t>
            </a:r>
          </a:p>
          <a:p>
            <a:pPr marL="0" indent="0">
              <a:buNone/>
            </a:pPr>
            <a:r>
              <a:rPr lang="de-DE" sz="2400" smtClean="0"/>
              <a:t>    </a:t>
            </a:r>
            <a:r>
              <a:rPr lang="de-DE" sz="2400" smtClean="0">
                <a:sym typeface="Wingdings" panose="05000000000000000000" pitchFamily="2" charset="2"/>
              </a:rPr>
              <a:t> alle Lerneräußerungen können einem Strukturmuster zugeordnet   	werden und geben insgesamt Hinweise auf den Sprachstand</a:t>
            </a:r>
            <a:endParaRPr lang="de-DE" sz="2400" smtClean="0"/>
          </a:p>
          <a:p>
            <a:endParaRPr lang="de-DE" sz="1500" smtClean="0"/>
          </a:p>
          <a:p>
            <a:r>
              <a:rPr lang="de-DE" sz="2400" b="1" smtClean="0"/>
              <a:t>Ziel: </a:t>
            </a:r>
            <a:r>
              <a:rPr lang="de-DE" sz="2400" smtClean="0"/>
              <a:t>Ermittlung des Sprachprofils mehrsprachiger Deutschlernender</a:t>
            </a:r>
          </a:p>
          <a:p>
            <a:pPr marL="0" indent="0">
              <a:buNone/>
            </a:pPr>
            <a:endParaRPr lang="de-DE" sz="1500" smtClean="0"/>
          </a:p>
          <a:p>
            <a:pPr marL="0" lvl="0" indent="0">
              <a:buNone/>
            </a:pPr>
            <a:endParaRPr lang="de-DE" sz="1200" b="1" dirty="0"/>
          </a:p>
          <a:p>
            <a:pPr marL="0" lvl="0" indent="0">
              <a:buNone/>
            </a:pPr>
            <a:r>
              <a:rPr lang="de-DE" sz="1100" b="1" smtClean="0">
                <a:solidFill>
                  <a:prstClr val="black"/>
                </a:solidFill>
              </a:rPr>
              <a:t>							Literatur</a:t>
            </a:r>
            <a:r>
              <a:rPr lang="de-DE" sz="1100" b="1">
                <a:solidFill>
                  <a:prstClr val="black"/>
                </a:solidFill>
              </a:rPr>
              <a:t>: </a:t>
            </a:r>
            <a:r>
              <a:rPr lang="de-DE" sz="1100" smtClean="0">
                <a:solidFill>
                  <a:prstClr val="black"/>
                </a:solidFill>
              </a:rPr>
              <a:t>Grießhaber 2013</a:t>
            </a:r>
            <a:endParaRPr lang="en-US" sz="11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sz="1600" b="1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56" y="6141959"/>
            <a:ext cx="720080" cy="6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1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935038"/>
          </a:xfrm>
        </p:spPr>
        <p:txBody>
          <a:bodyPr/>
          <a:lstStyle/>
          <a:p>
            <a:pPr>
              <a:defRPr/>
            </a:pP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</a:rPr>
              <a:t>    Profilanalyse 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</a:rPr>
              <a:t>- Grundlagen</a:t>
            </a:r>
            <a:endParaRPr lang="en-US" sz="30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694" y="1556792"/>
            <a:ext cx="8964612" cy="4176464"/>
          </a:xfrm>
        </p:spPr>
        <p:txBody>
          <a:bodyPr/>
          <a:lstStyle/>
          <a:p>
            <a:r>
              <a:rPr lang="de-DE" sz="2400" b="1" dirty="0"/>
              <a:t>Datenbasis: </a:t>
            </a:r>
            <a:r>
              <a:rPr lang="de-DE" sz="2400" dirty="0"/>
              <a:t>mündliche und auch schriftliche Texte von Lernern</a:t>
            </a:r>
          </a:p>
          <a:p>
            <a:pPr marL="0" indent="0">
              <a:buNone/>
            </a:pPr>
            <a:r>
              <a:rPr lang="de-DE" sz="2400" dirty="0"/>
              <a:t>     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/>
              <a:t>mindestens 15 Minuten gesprochene Sprache (Transkript)</a:t>
            </a:r>
          </a:p>
          <a:p>
            <a:pPr marL="0" lvl="0" indent="0">
              <a:buNone/>
            </a:pPr>
            <a:endParaRPr lang="de-DE" sz="1000" b="1" dirty="0" smtClean="0">
              <a:solidFill>
                <a:prstClr val="black"/>
              </a:solidFill>
              <a:sym typeface="Wingdings" pitchFamily="2" charset="2"/>
            </a:endParaRPr>
          </a:p>
          <a:p>
            <a:pPr lvl="0"/>
            <a:r>
              <a:rPr lang="de-DE" sz="2400" b="1" dirty="0" smtClean="0">
                <a:solidFill>
                  <a:prstClr val="black"/>
                </a:solidFill>
                <a:sym typeface="Wingdings" pitchFamily="2" charset="2"/>
              </a:rPr>
              <a:t>Durchführung in drei Schritten:</a:t>
            </a:r>
          </a:p>
          <a:p>
            <a:pPr marL="0" lvl="0" indent="0">
              <a:buNone/>
            </a:pPr>
            <a:r>
              <a:rPr lang="de-DE" sz="2400" dirty="0">
                <a:solidFill>
                  <a:prstClr val="black"/>
                </a:solidFill>
                <a:sym typeface="Wingdings" pitchFamily="2" charset="2"/>
              </a:rPr>
              <a:t>	</a:t>
            </a: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(</a:t>
            </a:r>
            <a:r>
              <a:rPr lang="de-DE" sz="2400" dirty="0">
                <a:solidFill>
                  <a:prstClr val="black"/>
                </a:solidFill>
                <a:sym typeface="Wingdings" pitchFamily="2" charset="2"/>
              </a:rPr>
              <a:t>a) </a:t>
            </a: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die (transkribierten) Äußerungen werden in </a:t>
            </a:r>
            <a:r>
              <a:rPr lang="de-DE" sz="2400" dirty="0">
                <a:solidFill>
                  <a:prstClr val="black"/>
                </a:solidFill>
                <a:sym typeface="Wingdings" pitchFamily="2" charset="2"/>
              </a:rPr>
              <a:t>minimale </a:t>
            </a: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	satzwertige Einheiten zerlegt</a:t>
            </a:r>
            <a:endParaRPr lang="de-DE" sz="2400" dirty="0">
              <a:solidFill>
                <a:prstClr val="black"/>
              </a:solidFill>
              <a:sym typeface="Wingdings" pitchFamily="2" charset="2"/>
            </a:endParaRPr>
          </a:p>
          <a:p>
            <a:pPr marL="0" lvl="0" indent="0">
              <a:buNone/>
            </a:pP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	(b</a:t>
            </a:r>
            <a:r>
              <a:rPr lang="de-DE" sz="2400" dirty="0">
                <a:solidFill>
                  <a:prstClr val="black"/>
                </a:solidFill>
                <a:sym typeface="Wingdings" pitchFamily="2" charset="2"/>
              </a:rPr>
              <a:t>) </a:t>
            </a: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für </a:t>
            </a:r>
            <a:r>
              <a:rPr lang="de-DE" sz="2400" dirty="0">
                <a:solidFill>
                  <a:prstClr val="black"/>
                </a:solidFill>
                <a:sym typeface="Wingdings" pitchFamily="2" charset="2"/>
              </a:rPr>
              <a:t>jede minimale Einheit </a:t>
            </a: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wird die syntaktische Struktur 	bestimmt</a:t>
            </a:r>
            <a:r>
              <a:rPr lang="de-DE" sz="2400" dirty="0">
                <a:solidFill>
                  <a:prstClr val="black"/>
                </a:solidFill>
                <a:sym typeface="Wingdings" pitchFamily="2" charset="2"/>
              </a:rPr>
              <a:t>; die Verteilung der Strukturen bildet das </a:t>
            </a: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	syntaktische Profil</a:t>
            </a:r>
          </a:p>
          <a:p>
            <a:pPr marL="0" lvl="0" indent="0">
              <a:buNone/>
            </a:pPr>
            <a:r>
              <a:rPr lang="de-DE" sz="2400" dirty="0">
                <a:solidFill>
                  <a:prstClr val="black"/>
                </a:solidFill>
                <a:sym typeface="Wingdings" pitchFamily="2" charset="2"/>
              </a:rPr>
              <a:t>	</a:t>
            </a: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(c</a:t>
            </a:r>
            <a:r>
              <a:rPr lang="de-DE" sz="2400" dirty="0">
                <a:solidFill>
                  <a:prstClr val="black"/>
                </a:solidFill>
                <a:sym typeface="Wingdings" pitchFamily="2" charset="2"/>
              </a:rPr>
              <a:t>) </a:t>
            </a: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aus </a:t>
            </a:r>
            <a:r>
              <a:rPr lang="de-DE" sz="2400" dirty="0">
                <a:solidFill>
                  <a:prstClr val="black"/>
                </a:solidFill>
                <a:sym typeface="Wingdings" pitchFamily="2" charset="2"/>
              </a:rPr>
              <a:t>dem </a:t>
            </a: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Profil wird </a:t>
            </a:r>
            <a:r>
              <a:rPr lang="de-DE" sz="2400" dirty="0">
                <a:solidFill>
                  <a:prstClr val="black"/>
                </a:solidFill>
                <a:sym typeface="Wingdings" pitchFamily="2" charset="2"/>
              </a:rPr>
              <a:t>der </a:t>
            </a: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erreichte Sprachstand                      	ermittelt</a:t>
            </a:r>
            <a:r>
              <a:rPr lang="de-DE" sz="2400" dirty="0">
                <a:solidFill>
                  <a:prstClr val="black"/>
                </a:solidFill>
                <a:sym typeface="Wingdings" pitchFamily="2" charset="2"/>
              </a:rPr>
              <a:t>, </a:t>
            </a:r>
            <a:r>
              <a:rPr lang="de-DE" sz="2400" dirty="0" smtClean="0">
                <a:solidFill>
                  <a:prstClr val="black"/>
                </a:solidFill>
                <a:sym typeface="Wingdings" pitchFamily="2" charset="2"/>
              </a:rPr>
              <a:t>die aktuelle Erwerbsstufe</a:t>
            </a:r>
            <a:endParaRPr lang="de-DE" sz="2400" dirty="0">
              <a:solidFill>
                <a:prstClr val="black"/>
              </a:solidFill>
              <a:sym typeface="Wingdings" pitchFamily="2" charset="2"/>
            </a:endParaRPr>
          </a:p>
          <a:p>
            <a:pPr marL="0" lvl="0" indent="0">
              <a:buNone/>
            </a:pPr>
            <a:r>
              <a:rPr lang="de-DE" sz="1100" b="1" dirty="0" smtClean="0">
                <a:solidFill>
                  <a:prstClr val="black"/>
                </a:solidFill>
              </a:rPr>
              <a:t>								Quelle: </a:t>
            </a:r>
            <a:r>
              <a:rPr lang="de-DE" sz="1100" dirty="0" smtClean="0">
                <a:solidFill>
                  <a:prstClr val="black"/>
                </a:solidFill>
              </a:rPr>
              <a:t>Grießhaber 2013</a:t>
            </a:r>
            <a:endParaRPr lang="en-US" sz="11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sz="1600" b="1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141959"/>
            <a:ext cx="720080" cy="6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935038"/>
          </a:xfrm>
        </p:spPr>
        <p:txBody>
          <a:bodyPr/>
          <a:lstStyle/>
          <a:p>
            <a:pPr>
              <a:defRPr/>
            </a:pPr>
            <a:r>
              <a:rPr lang="de-DE" sz="30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	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</a:rPr>
              <a:t>Profilanalyse - Grundlagen</a:t>
            </a:r>
            <a:endParaRPr lang="en-US" sz="30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00213"/>
            <a:ext cx="7696200" cy="3914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76326" y="5606696"/>
            <a:ext cx="18918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mtClean="0"/>
              <a:t>Quelle: </a:t>
            </a:r>
            <a:r>
              <a:rPr lang="en-US" sz="1100"/>
              <a:t>Grießhaber </a:t>
            </a:r>
            <a:r>
              <a:rPr lang="en-US" sz="1100" smtClean="0"/>
              <a:t>2013: 2</a:t>
            </a:r>
            <a:endParaRPr lang="en-US" sz="11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56" y="6141959"/>
            <a:ext cx="720080" cy="6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3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935038"/>
          </a:xfrm>
        </p:spPr>
        <p:txBody>
          <a:bodyPr/>
          <a:lstStyle/>
          <a:p>
            <a:pPr>
              <a:defRPr/>
            </a:pPr>
            <a:r>
              <a:rPr lang="de-DE" sz="30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	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</a:rPr>
              <a:t>Profilanalyse </a:t>
            </a: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</a:rPr>
              <a:t>– praktische Anwendugn</a:t>
            </a:r>
            <a:endParaRPr lang="en-US" sz="30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388" y="1700213"/>
            <a:ext cx="8748712" cy="4249737"/>
          </a:xfrm>
        </p:spPr>
        <p:txBody>
          <a:bodyPr/>
          <a:lstStyle/>
          <a:p>
            <a:r>
              <a:rPr lang="de-DE" sz="2400" b="1" smtClean="0"/>
              <a:t>Daten sammeln: </a:t>
            </a:r>
            <a:r>
              <a:rPr lang="de-DE" sz="2400" smtClean="0"/>
              <a:t>mündliche &amp; schriftliche Lerneräußerungen</a:t>
            </a:r>
          </a:p>
          <a:p>
            <a:pPr marL="0" indent="0">
              <a:buNone/>
            </a:pPr>
            <a:endParaRPr lang="de-DE" sz="400" smtClean="0"/>
          </a:p>
          <a:p>
            <a:r>
              <a:rPr lang="de-DE" sz="2400" b="1" smtClean="0"/>
              <a:t>Daten aufbereiten: </a:t>
            </a:r>
            <a:r>
              <a:rPr lang="de-DE" sz="2400" smtClean="0"/>
              <a:t>Texte digitalisieren, Transkripte anfertigen</a:t>
            </a:r>
          </a:p>
          <a:p>
            <a:pPr marL="0" indent="0">
              <a:buNone/>
            </a:pPr>
            <a:endParaRPr lang="de-DE" sz="400" smtClean="0"/>
          </a:p>
          <a:p>
            <a:r>
              <a:rPr lang="de-DE" sz="2400" b="1" smtClean="0">
                <a:solidFill>
                  <a:prstClr val="black"/>
                </a:solidFill>
                <a:sym typeface="Wingdings" pitchFamily="2" charset="2"/>
              </a:rPr>
              <a:t>3 Grundschritte: </a:t>
            </a:r>
            <a:r>
              <a:rPr lang="de-DE" sz="2400" smtClean="0">
                <a:solidFill>
                  <a:prstClr val="black"/>
                </a:solidFill>
                <a:sym typeface="Wingdings" pitchFamily="2" charset="2"/>
              </a:rPr>
              <a:t>(a) minimale satzwertige Einheiten einteilen,</a:t>
            </a:r>
          </a:p>
          <a:p>
            <a:pPr marL="0" indent="0">
              <a:buNone/>
            </a:pPr>
            <a:r>
              <a:rPr lang="de-DE" sz="240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de-DE" sz="2400" smtClean="0">
                <a:solidFill>
                  <a:prstClr val="black"/>
                </a:solidFill>
                <a:sym typeface="Wingdings" pitchFamily="2" charset="2"/>
              </a:rPr>
              <a:t>    (b) syntaktische Struktur bestimmen, (c) Stufe ermitteln</a:t>
            </a:r>
          </a:p>
          <a:p>
            <a:pPr marL="0" indent="0">
              <a:buNone/>
            </a:pPr>
            <a:endParaRPr lang="de-DE" sz="400" smtClean="0">
              <a:solidFill>
                <a:prstClr val="black"/>
              </a:solidFill>
              <a:sym typeface="Wingdings" pitchFamily="2" charset="2"/>
            </a:endParaRPr>
          </a:p>
          <a:p>
            <a:r>
              <a:rPr lang="de-DE" sz="2400" b="1" smtClean="0">
                <a:solidFill>
                  <a:prstClr val="black"/>
                </a:solidFill>
                <a:sym typeface="Wingdings" pitchFamily="2" charset="2"/>
              </a:rPr>
              <a:t>Sprachprofilbogen</a:t>
            </a:r>
            <a:r>
              <a:rPr lang="de-DE" sz="2400" smtClean="0">
                <a:solidFill>
                  <a:prstClr val="black"/>
                </a:solidFill>
                <a:sym typeface="Wingdings" pitchFamily="2" charset="2"/>
              </a:rPr>
              <a:t> ausfüllen (z.B. Grießhaber 2013)</a:t>
            </a:r>
          </a:p>
          <a:p>
            <a:pPr marL="0" indent="0">
              <a:buNone/>
            </a:pPr>
            <a:endParaRPr lang="de-DE" sz="400" smtClean="0">
              <a:solidFill>
                <a:prstClr val="black"/>
              </a:solidFill>
              <a:sym typeface="Wingdings" pitchFamily="2" charset="2"/>
            </a:endParaRPr>
          </a:p>
          <a:p>
            <a:r>
              <a:rPr lang="de-DE" sz="2400" b="1" smtClean="0">
                <a:solidFill>
                  <a:prstClr val="black"/>
                </a:solidFill>
                <a:sym typeface="Wingdings" pitchFamily="2" charset="2"/>
              </a:rPr>
              <a:t>Vergleich</a:t>
            </a:r>
            <a:r>
              <a:rPr lang="de-DE" sz="2400" smtClean="0">
                <a:solidFill>
                  <a:prstClr val="black"/>
                </a:solidFill>
                <a:sym typeface="Wingdings" pitchFamily="2" charset="2"/>
              </a:rPr>
              <a:t> der Auswertung mit KollegInnen</a:t>
            </a:r>
          </a:p>
          <a:p>
            <a:pPr marL="0" indent="0">
              <a:buNone/>
            </a:pPr>
            <a:endParaRPr lang="de-DE" sz="400" smtClean="0">
              <a:solidFill>
                <a:prstClr val="black"/>
              </a:solidFill>
              <a:sym typeface="Wingdings" pitchFamily="2" charset="2"/>
            </a:endParaRPr>
          </a:p>
          <a:p>
            <a:r>
              <a:rPr lang="de-DE" sz="2400" b="1" smtClean="0">
                <a:solidFill>
                  <a:prstClr val="black"/>
                </a:solidFill>
                <a:sym typeface="Wingdings" pitchFamily="2" charset="2"/>
              </a:rPr>
              <a:t>Rückmeldung</a:t>
            </a:r>
            <a:r>
              <a:rPr lang="de-DE" sz="2400" smtClean="0">
                <a:solidFill>
                  <a:prstClr val="black"/>
                </a:solidFill>
                <a:sym typeface="Wingdings" pitchFamily="2" charset="2"/>
              </a:rPr>
              <a:t> an SchülerIn, Eltern, Klassenrat</a:t>
            </a:r>
          </a:p>
          <a:p>
            <a:pPr marL="0" indent="0">
              <a:buNone/>
            </a:pPr>
            <a:endParaRPr lang="de-DE" sz="400" smtClean="0">
              <a:solidFill>
                <a:prstClr val="black"/>
              </a:solidFill>
              <a:sym typeface="Wingdings" pitchFamily="2" charset="2"/>
            </a:endParaRPr>
          </a:p>
          <a:p>
            <a:r>
              <a:rPr lang="de-DE" sz="2400" b="1" smtClean="0">
                <a:solidFill>
                  <a:prstClr val="black"/>
                </a:solidFill>
                <a:sym typeface="Wingdings" pitchFamily="2" charset="2"/>
              </a:rPr>
              <a:t>Fördermaßnahmen</a:t>
            </a:r>
            <a:r>
              <a:rPr lang="de-DE" sz="2400" smtClean="0">
                <a:solidFill>
                  <a:prstClr val="black"/>
                </a:solidFill>
                <a:sym typeface="Wingdings" pitchFamily="2" charset="2"/>
              </a:rPr>
              <a:t> und evtl</a:t>
            </a:r>
            <a:r>
              <a:rPr lang="de-DE" sz="2400">
                <a:solidFill>
                  <a:prstClr val="black"/>
                </a:solidFill>
                <a:sym typeface="Wingdings" pitchFamily="2" charset="2"/>
              </a:rPr>
              <a:t>. weitere </a:t>
            </a:r>
            <a:r>
              <a:rPr lang="de-DE" sz="2400" smtClean="0">
                <a:solidFill>
                  <a:prstClr val="black"/>
                </a:solidFill>
                <a:sym typeface="Wingdings" pitchFamily="2" charset="2"/>
              </a:rPr>
              <a:t>Erhebungen planen</a:t>
            </a:r>
            <a:endParaRPr lang="de-DE" sz="1200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sz="1600" b="1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56" y="6141959"/>
            <a:ext cx="720080" cy="6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6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935038"/>
          </a:xfrm>
        </p:spPr>
        <p:txBody>
          <a:bodyPr/>
          <a:lstStyle/>
          <a:p>
            <a:pPr>
              <a:defRPr/>
            </a:pPr>
            <a:r>
              <a:rPr lang="de-DE" sz="30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	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</a:rPr>
              <a:t>Profilanalyse – praktische Anwendugn</a:t>
            </a:r>
            <a:endParaRPr lang="en-US" sz="30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388" y="1700213"/>
            <a:ext cx="8748712" cy="4249737"/>
          </a:xfrm>
        </p:spPr>
        <p:txBody>
          <a:bodyPr/>
          <a:lstStyle/>
          <a:p>
            <a:r>
              <a:rPr lang="de-DE" sz="2400" b="1" smtClean="0">
                <a:solidFill>
                  <a:schemeClr val="bg1">
                    <a:lumMod val="50000"/>
                  </a:schemeClr>
                </a:solidFill>
              </a:rPr>
              <a:t>Daten sammeln: </a:t>
            </a:r>
            <a:r>
              <a:rPr lang="de-DE" sz="2400" smtClean="0">
                <a:solidFill>
                  <a:schemeClr val="bg1">
                    <a:lumMod val="50000"/>
                  </a:schemeClr>
                </a:solidFill>
              </a:rPr>
              <a:t>mündliche &amp; schriftliche Lerneräußerungen</a:t>
            </a:r>
          </a:p>
          <a:p>
            <a:pPr marL="0" indent="0">
              <a:buNone/>
            </a:pPr>
            <a:endParaRPr lang="de-DE" sz="40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2400" b="1" smtClean="0">
                <a:solidFill>
                  <a:schemeClr val="bg1">
                    <a:lumMod val="50000"/>
                  </a:schemeClr>
                </a:solidFill>
              </a:rPr>
              <a:t>Daten aufbereiten: </a:t>
            </a:r>
            <a:r>
              <a:rPr lang="de-DE" sz="2400" smtClean="0">
                <a:solidFill>
                  <a:schemeClr val="bg1">
                    <a:lumMod val="50000"/>
                  </a:schemeClr>
                </a:solidFill>
              </a:rPr>
              <a:t>Texte digitalisieren, Transkripte anfertigen</a:t>
            </a:r>
          </a:p>
          <a:p>
            <a:pPr marL="0" indent="0">
              <a:buNone/>
            </a:pPr>
            <a:endParaRPr lang="de-DE" sz="400" smtClean="0"/>
          </a:p>
          <a:p>
            <a:r>
              <a:rPr lang="de-DE" sz="2400" b="1" spc="5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3 Grundschritte: </a:t>
            </a:r>
            <a:r>
              <a:rPr lang="de-DE" sz="2400" spc="5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(a) minimale satzwertige Einheiten einteilen,</a:t>
            </a:r>
          </a:p>
          <a:p>
            <a:pPr marL="0" indent="0">
              <a:buNone/>
            </a:pPr>
            <a:r>
              <a:rPr lang="de-DE" sz="2400" spc="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sz="2400" spc="5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(b) syntaktische Struktur bestimmen, (c) Stufe ermitteln</a:t>
            </a:r>
          </a:p>
          <a:p>
            <a:pPr marL="0" indent="0">
              <a:buNone/>
            </a:pPr>
            <a:endParaRPr lang="de-DE" sz="400" spc="5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r>
              <a:rPr lang="de-DE" sz="2400" b="1" spc="5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Sprachprofilbogen</a:t>
            </a:r>
            <a:r>
              <a:rPr lang="de-DE" sz="2400" spc="5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ausfüllen (z.B. Grießhaber 2013)</a:t>
            </a:r>
          </a:p>
          <a:p>
            <a:pPr marL="0" indent="0">
              <a:buNone/>
            </a:pPr>
            <a:endParaRPr lang="de-DE" sz="400" spc="5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r>
              <a:rPr lang="de-DE" sz="2400" b="1" spc="5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Vergleich</a:t>
            </a:r>
            <a:r>
              <a:rPr lang="de-DE" sz="2400" spc="5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der Auswertung mit KollegInnen</a:t>
            </a:r>
          </a:p>
          <a:p>
            <a:pPr marL="0" indent="0">
              <a:buNone/>
            </a:pPr>
            <a:endParaRPr lang="de-DE" sz="400" smtClean="0">
              <a:solidFill>
                <a:prstClr val="black"/>
              </a:solidFill>
              <a:sym typeface="Wingdings" pitchFamily="2" charset="2"/>
            </a:endParaRPr>
          </a:p>
          <a:p>
            <a:r>
              <a:rPr lang="de-DE" sz="2400" b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Rückmeldung</a:t>
            </a:r>
            <a:r>
              <a:rPr lang="de-DE" sz="240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an SchülerIn, Eltern, Klassenrat</a:t>
            </a:r>
          </a:p>
          <a:p>
            <a:pPr marL="0" indent="0">
              <a:buNone/>
            </a:pPr>
            <a:endParaRPr lang="de-DE" sz="40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r>
              <a:rPr lang="de-DE" sz="2400" b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Fördermaßnahmen</a:t>
            </a:r>
            <a:r>
              <a:rPr lang="de-DE" sz="240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und evtl</a:t>
            </a:r>
            <a:r>
              <a:rPr lang="de-DE" sz="240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. weitere </a:t>
            </a:r>
            <a:r>
              <a:rPr lang="de-DE" sz="240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Erhebungen planen</a:t>
            </a:r>
            <a:endParaRPr lang="de-DE" sz="1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sz="1600" b="1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56" y="6141959"/>
            <a:ext cx="720080" cy="6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935038"/>
          </a:xfrm>
        </p:spPr>
        <p:txBody>
          <a:bodyPr/>
          <a:lstStyle/>
          <a:p>
            <a:pPr>
              <a:defRPr/>
            </a:pPr>
            <a:r>
              <a:rPr lang="de-DE" sz="30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	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</a:rPr>
              <a:t>Profilanalyse – praktische Anwendugn</a:t>
            </a:r>
            <a:endParaRPr lang="en-US" sz="30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56" y="6141959"/>
            <a:ext cx="720080" cy="658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41850"/>
          <a:stretch/>
        </p:blipFill>
        <p:spPr>
          <a:xfrm>
            <a:off x="401969" y="1711414"/>
            <a:ext cx="3720289" cy="1728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351" y="1673502"/>
            <a:ext cx="3430105" cy="169165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461369" y="2314000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777168" y="3934244"/>
            <a:ext cx="3179208" cy="1763667"/>
            <a:chOff x="2847145" y="3710437"/>
            <a:chExt cx="3163773" cy="215993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b="21626"/>
            <a:stretch/>
          </p:blipFill>
          <p:spPr>
            <a:xfrm>
              <a:off x="2847145" y="3710437"/>
              <a:ext cx="3163773" cy="2159930"/>
            </a:xfrm>
            <a:prstGeom prst="rect">
              <a:avLst/>
            </a:prstGeom>
          </p:spPr>
        </p:pic>
        <p:pic>
          <p:nvPicPr>
            <p:cNvPr id="14" name="Picture 2" descr="http://shirta.de/media/catalog/product/cache/1/small_image/295x295/9df78eab33525d08d6e5fb8d27136e95/1/2/12-apostel-strichliste-d7528448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694" y="4293096"/>
              <a:ext cx="828740" cy="82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ight Arrow 15"/>
          <p:cNvSpPr/>
          <p:nvPr/>
        </p:nvSpPr>
        <p:spPr>
          <a:xfrm rot="5400000">
            <a:off x="6801280" y="3330751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1865196" y="3877848"/>
            <a:ext cx="1466947" cy="1437009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0800000">
            <a:off x="3808690" y="4514423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7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512" cy="792163"/>
          </a:xfrm>
        </p:spPr>
        <p:txBody>
          <a:bodyPr/>
          <a:lstStyle/>
          <a:p>
            <a:r>
              <a:rPr lang="de-DE" sz="3200" b="1" dirty="0" smtClean="0">
                <a:solidFill>
                  <a:srgbClr val="0070C0"/>
                </a:solidFill>
              </a:rPr>
              <a:t/>
            </a:r>
            <a:br>
              <a:rPr lang="de-DE" sz="3200" b="1" dirty="0" smtClean="0">
                <a:solidFill>
                  <a:srgbClr val="0070C0"/>
                </a:solidFill>
              </a:rPr>
            </a:br>
            <a:r>
              <a:rPr lang="de-DE" sz="3200" b="1" dirty="0" smtClean="0">
                <a:solidFill>
                  <a:srgbClr val="0070C0"/>
                </a:solidFill>
              </a:rPr>
              <a:t>Vorstellung </a:t>
            </a:r>
            <a:r>
              <a:rPr lang="de-DE" sz="3200" b="1" dirty="0">
                <a:solidFill>
                  <a:srgbClr val="0070C0"/>
                </a:solidFill>
              </a:rPr>
              <a:t>ausgewählter Verfahren für </a:t>
            </a:r>
            <a:br>
              <a:rPr lang="de-DE" sz="3200" b="1" dirty="0">
                <a:solidFill>
                  <a:srgbClr val="0070C0"/>
                </a:solidFill>
              </a:rPr>
            </a:br>
            <a:r>
              <a:rPr lang="de-DE" sz="3200" b="1" dirty="0">
                <a:solidFill>
                  <a:srgbClr val="0070C0"/>
                </a:solidFill>
              </a:rPr>
              <a:t>die Mittel- und Oberstufe</a:t>
            </a:r>
            <a:br>
              <a:rPr lang="de-DE" sz="3200" b="1" dirty="0">
                <a:solidFill>
                  <a:srgbClr val="0070C0"/>
                </a:solidFill>
              </a:rPr>
            </a:b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288" y="1700809"/>
            <a:ext cx="8291512" cy="359692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                                   </a:t>
            </a:r>
            <a:r>
              <a:rPr lang="de-DE" sz="2000" b="1" dirty="0" smtClean="0"/>
              <a:t>Diagnostische Leitfragen</a:t>
            </a:r>
            <a:endParaRPr lang="de-DE" sz="2400" b="1" dirty="0"/>
          </a:p>
          <a:p>
            <a:pPr marL="0" lvl="0" indent="0">
              <a:buNone/>
            </a:pPr>
            <a:r>
              <a:rPr lang="de-DE" sz="500" dirty="0" smtClean="0">
                <a:solidFill>
                  <a:prstClr val="black"/>
                </a:solidFill>
              </a:rPr>
              <a:t>                                                      </a:t>
            </a:r>
          </a:p>
          <a:p>
            <a:pPr marL="0" lvl="0" indent="0">
              <a:buNone/>
            </a:pPr>
            <a:r>
              <a:rPr lang="de-DE" sz="500" b="1" dirty="0" smtClean="0">
                <a:solidFill>
                  <a:prstClr val="black"/>
                </a:solidFill>
              </a:rPr>
              <a:t>                                        </a:t>
            </a:r>
          </a:p>
          <a:p>
            <a:pPr marL="0" lvl="0" indent="0">
              <a:buNone/>
            </a:pPr>
            <a:r>
              <a:rPr lang="de-DE" sz="500" b="1" dirty="0">
                <a:solidFill>
                  <a:prstClr val="black"/>
                </a:solidFill>
              </a:rPr>
              <a:t> </a:t>
            </a:r>
            <a:r>
              <a:rPr lang="de-DE" sz="500" b="1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de-DE" sz="2000" b="1" dirty="0" smtClean="0">
                <a:solidFill>
                  <a:prstClr val="black"/>
                </a:solidFill>
              </a:rPr>
              <a:t>Niveaubeschreibungen DaZ (Sek 1,GS),                     </a:t>
            </a:r>
          </a:p>
          <a:p>
            <a:pPr marL="0" lvl="0" indent="0">
              <a:buNone/>
            </a:pP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smtClean="0">
                <a:solidFill>
                  <a:prstClr val="black"/>
                </a:solidFill>
              </a:rPr>
              <a:t>                                                                Unterrichtsbegleitende       </a:t>
            </a:r>
          </a:p>
          <a:p>
            <a:pPr marL="0" lvl="0" indent="0">
              <a:buNone/>
            </a:pP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smtClean="0">
                <a:solidFill>
                  <a:prstClr val="black"/>
                </a:solidFill>
              </a:rPr>
              <a:t>                                                                Sprachstandserhebungen DaZ</a:t>
            </a:r>
            <a:endParaRPr lang="de-DE" sz="5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de-DE" sz="500" dirty="0" smtClean="0">
                <a:solidFill>
                  <a:prstClr val="black"/>
                </a:solidFill>
              </a:rPr>
              <a:t>                                                     </a:t>
            </a:r>
          </a:p>
          <a:p>
            <a:pPr marL="0" indent="0">
              <a:buNone/>
            </a:pPr>
            <a:endParaRPr lang="de-DE" sz="5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de-DE" sz="500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de-DE" sz="2000" b="1" dirty="0" smtClean="0">
                <a:solidFill>
                  <a:prstClr val="black"/>
                </a:solidFill>
              </a:rPr>
              <a:t>Profilanalyse nach Grießhaber,</a:t>
            </a:r>
            <a:r>
              <a:rPr lang="de-DE" sz="500" b="1" dirty="0" smtClean="0">
                <a:solidFill>
                  <a:prstClr val="black"/>
                </a:solidFill>
              </a:rPr>
              <a:t>                     </a:t>
            </a:r>
          </a:p>
          <a:p>
            <a:pPr marL="0" indent="0">
              <a:buNone/>
            </a:pPr>
            <a:r>
              <a:rPr lang="de-DE" sz="500" b="1" dirty="0">
                <a:solidFill>
                  <a:prstClr val="black"/>
                </a:solidFill>
              </a:rPr>
              <a:t> </a:t>
            </a:r>
            <a:r>
              <a:rPr lang="de-DE" sz="500" b="1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de-DE" sz="2000" b="1" dirty="0" smtClean="0">
                <a:solidFill>
                  <a:prstClr val="black"/>
                </a:solidFill>
              </a:rPr>
              <a:t>FörMig Bumerang  </a:t>
            </a:r>
          </a:p>
          <a:p>
            <a:pPr marL="0" indent="0">
              <a:buNone/>
            </a:pPr>
            <a:endParaRPr lang="de-DE" sz="5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de-DE" sz="500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de-DE" sz="500" dirty="0">
                <a:solidFill>
                  <a:prstClr val="black"/>
                </a:solidFill>
              </a:rPr>
              <a:t> </a:t>
            </a:r>
            <a:r>
              <a:rPr lang="de-DE" sz="500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de-DE" sz="500" dirty="0">
                <a:solidFill>
                  <a:prstClr val="black"/>
                </a:solidFill>
              </a:rPr>
              <a:t> </a:t>
            </a:r>
            <a:r>
              <a:rPr lang="de-DE" sz="500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de-DE" sz="500" dirty="0">
                <a:solidFill>
                  <a:prstClr val="black"/>
                </a:solidFill>
              </a:rPr>
              <a:t> </a:t>
            </a:r>
            <a:r>
              <a:rPr lang="de-DE" sz="500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de-DE" sz="2000" b="1" dirty="0" smtClean="0">
                <a:solidFill>
                  <a:prstClr val="black"/>
                </a:solidFill>
              </a:rPr>
              <a:t>C-Test</a:t>
            </a:r>
          </a:p>
          <a:p>
            <a:pPr marL="0" indent="0">
              <a:buNone/>
            </a:pPr>
            <a:r>
              <a:rPr lang="de-DE" sz="2400" dirty="0" smtClean="0">
                <a:solidFill>
                  <a:prstClr val="black"/>
                </a:solidFill>
              </a:rPr>
              <a:t>                                                      </a:t>
            </a:r>
            <a:r>
              <a:rPr lang="de-DE" sz="500" dirty="0" smtClean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de-DE" sz="2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de-DE" sz="2400" dirty="0" smtClean="0">
                <a:solidFill>
                  <a:prstClr val="black"/>
                </a:solidFill>
              </a:rPr>
              <a:t>                        </a:t>
            </a:r>
          </a:p>
          <a:p>
            <a:pPr marL="0" lvl="0" indent="0">
              <a:buNone/>
            </a:pPr>
            <a:endParaRPr lang="de-DE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de-DE" sz="2400" b="1" dirty="0" smtClean="0"/>
          </a:p>
          <a:p>
            <a:pPr marL="0" indent="0">
              <a:buNone/>
            </a:pPr>
            <a:endParaRPr lang="de-DE" sz="2400" b="1" dirty="0"/>
          </a:p>
          <a:p>
            <a:pPr marL="0" indent="0">
              <a:buNone/>
            </a:pPr>
            <a:endParaRPr lang="de-DE" sz="2400" b="1" dirty="0"/>
          </a:p>
        </p:txBody>
      </p:sp>
      <p:pic>
        <p:nvPicPr>
          <p:cNvPr id="6" name="Content Placeholder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291" y="1766815"/>
            <a:ext cx="1940853" cy="61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9" y="2723443"/>
            <a:ext cx="1940853" cy="62522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8" y="3784687"/>
            <a:ext cx="1940853" cy="58338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0" y="4721671"/>
            <a:ext cx="1940853" cy="57606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78392"/>
            <a:ext cx="1224136" cy="39116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62" y="2850827"/>
            <a:ext cx="1210990" cy="42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81115"/>
            <a:ext cx="12255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402" y="4814440"/>
            <a:ext cx="12255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89" y="5517232"/>
            <a:ext cx="4824536" cy="110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365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de-DE" sz="2800" b="1" dirty="0">
                <a:solidFill>
                  <a:srgbClr val="0000FF"/>
                </a:solidFill>
                <a:ea typeface="ＭＳ Ｐゴシック" pitchFamily="34" charset="-128"/>
                <a:cs typeface="Arial" charset="0"/>
              </a:rPr>
              <a:t> Beispiel </a:t>
            </a:r>
            <a:r>
              <a:rPr lang="de-DE" sz="2800" b="1" dirty="0" smtClean="0">
                <a:solidFill>
                  <a:srgbClr val="0000FF"/>
                </a:solidFill>
                <a:ea typeface="ＭＳ Ｐゴシック" pitchFamily="34" charset="-128"/>
                <a:cs typeface="Arial" charset="0"/>
              </a:rPr>
              <a:t>Profilanalyse:</a:t>
            </a:r>
            <a:r>
              <a:rPr lang="de-DE" sz="2800" b="1" dirty="0">
                <a:solidFill>
                  <a:srgbClr val="0000FF"/>
                </a:solidFill>
                <a:ea typeface="ＭＳ Ｐゴシック" pitchFamily="34" charset="-128"/>
                <a:cs typeface="Arial" charset="0"/>
              </a:rPr>
              <a:t/>
            </a:r>
            <a:br>
              <a:rPr lang="de-DE" sz="2800" b="1" dirty="0">
                <a:solidFill>
                  <a:srgbClr val="0000FF"/>
                </a:solidFill>
                <a:ea typeface="ＭＳ Ｐゴシック" pitchFamily="34" charset="-128"/>
                <a:cs typeface="Arial" charset="0"/>
              </a:rPr>
            </a:br>
            <a:r>
              <a:rPr lang="de-DE" sz="2800" b="1" dirty="0">
                <a:solidFill>
                  <a:srgbClr val="0000FF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</a:rPr>
              <a:t>Fast Catch Bumerang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8909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4213" y="1557338"/>
            <a:ext cx="8229600" cy="439261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7200" b="1" dirty="0">
                <a:ea typeface="Times New Roman"/>
                <a:cs typeface="Times New Roman"/>
              </a:rPr>
              <a:t>Ziel: </a:t>
            </a:r>
            <a:r>
              <a:rPr lang="de-DE" sz="7200" dirty="0">
                <a:ea typeface="Times New Roman"/>
                <a:cs typeface="Times New Roman"/>
              </a:rPr>
              <a:t>Berufsspezifische fach- und bildungssprachliche Kompetenzen Jugendlicher </a:t>
            </a:r>
            <a:r>
              <a:rPr lang="de-DE" sz="7200" dirty="0" smtClean="0">
                <a:ea typeface="Times New Roman"/>
                <a:cs typeface="Times New Roman"/>
              </a:rPr>
              <a:t>erfassen</a:t>
            </a: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7200" b="1" dirty="0">
                <a:solidFill>
                  <a:prstClr val="black"/>
                </a:solidFill>
                <a:ea typeface="Times New Roman"/>
                <a:cs typeface="Times New Roman"/>
              </a:rPr>
              <a:t>Zielgruppe: </a:t>
            </a:r>
            <a:r>
              <a:rPr lang="de-DE" sz="7200" dirty="0" smtClean="0">
                <a:solidFill>
                  <a:prstClr val="black"/>
                </a:solidFill>
                <a:ea typeface="Times New Roman"/>
                <a:cs typeface="Times New Roman"/>
              </a:rPr>
              <a:t>Übergang </a:t>
            </a:r>
            <a:r>
              <a:rPr lang="de-DE" sz="7200" dirty="0">
                <a:solidFill>
                  <a:prstClr val="black"/>
                </a:solidFill>
                <a:ea typeface="Times New Roman"/>
                <a:cs typeface="Times New Roman"/>
              </a:rPr>
              <a:t>Sekundarstufe – Berufsbildung</a:t>
            </a: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7200" b="1" dirty="0" smtClean="0">
                <a:ea typeface="Times New Roman"/>
                <a:cs typeface="Times New Roman"/>
              </a:rPr>
              <a:t>Auswertungsbögen </a:t>
            </a:r>
            <a:r>
              <a:rPr lang="de-DE" sz="7200" dirty="0">
                <a:ea typeface="Times New Roman"/>
                <a:cs typeface="Times New Roman"/>
              </a:rPr>
              <a:t>in Deutsch, Russisch, Türkisch </a:t>
            </a:r>
            <a:r>
              <a:rPr lang="de-DE" sz="7200" dirty="0" smtClean="0">
                <a:ea typeface="Times New Roman"/>
                <a:cs typeface="Times New Roman"/>
                <a:sym typeface="Wingdings" panose="05000000000000000000" pitchFamily="2" charset="2"/>
              </a:rPr>
              <a:t></a:t>
            </a:r>
            <a:r>
              <a:rPr lang="de-DE" sz="7200" dirty="0" smtClean="0">
                <a:ea typeface="Times New Roman"/>
                <a:cs typeface="Times New Roman"/>
              </a:rPr>
              <a:t> </a:t>
            </a:r>
            <a:r>
              <a:rPr lang="de-DE" sz="7200" dirty="0">
                <a:ea typeface="Times New Roman"/>
                <a:cs typeface="Times New Roman"/>
              </a:rPr>
              <a:t>getrennte Auswertung für Bewertungsschreiben und Bumerang-Artikel</a:t>
            </a:r>
            <a:endParaRPr lang="en-US" sz="7200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7200" dirty="0" smtClean="0">
                <a:ea typeface="Times New Roman"/>
                <a:cs typeface="Times New Roman"/>
              </a:rPr>
              <a:t>Das Verfahren ist kein </a:t>
            </a:r>
            <a:r>
              <a:rPr lang="de-DE" sz="7200" dirty="0">
                <a:ea typeface="Times New Roman"/>
                <a:cs typeface="Times New Roman"/>
              </a:rPr>
              <a:t>Test </a:t>
            </a:r>
            <a:r>
              <a:rPr lang="de-DE" sz="7200" dirty="0" smtClean="0">
                <a:ea typeface="Times New Roman"/>
                <a:cs typeface="Times New Roman"/>
              </a:rPr>
              <a:t>sondern ein </a:t>
            </a:r>
            <a:r>
              <a:rPr lang="de-DE" sz="7200" b="1" dirty="0">
                <a:ea typeface="Times New Roman"/>
                <a:cs typeface="Times New Roman"/>
              </a:rPr>
              <a:t>Analyseverfahren</a:t>
            </a:r>
            <a:r>
              <a:rPr lang="de-DE" sz="7200" dirty="0">
                <a:ea typeface="Times New Roman"/>
                <a:cs typeface="Times New Roman"/>
              </a:rPr>
              <a:t> </a:t>
            </a:r>
            <a:r>
              <a:rPr lang="de-DE" sz="7200" dirty="0" smtClean="0">
                <a:ea typeface="Times New Roman"/>
                <a:cs typeface="Times New Roman"/>
                <a:sym typeface="Wingdings" panose="05000000000000000000" pitchFamily="2" charset="2"/>
              </a:rPr>
              <a:t></a:t>
            </a:r>
            <a:r>
              <a:rPr lang="de-DE" sz="7200" dirty="0" smtClean="0">
                <a:ea typeface="Times New Roman"/>
                <a:cs typeface="Times New Roman"/>
              </a:rPr>
              <a:t> Ergebnisse ergeben </a:t>
            </a:r>
            <a:r>
              <a:rPr lang="de-DE" sz="7200" dirty="0">
                <a:ea typeface="Times New Roman"/>
                <a:cs typeface="Times New Roman"/>
              </a:rPr>
              <a:t>individuelles schriftsprachliches Kompetenzprofil (Profilanalyse</a:t>
            </a:r>
            <a:r>
              <a:rPr lang="de-DE" sz="7200" dirty="0" smtClean="0">
                <a:ea typeface="Times New Roman"/>
                <a:cs typeface="Times New Roman"/>
              </a:rPr>
              <a:t>)</a:t>
            </a:r>
            <a:endParaRPr lang="de-DE" sz="4000" dirty="0" smtClean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buFont typeface="Calibri"/>
              <a:buChar char="-"/>
              <a:defRPr/>
            </a:pPr>
            <a:r>
              <a:rPr lang="de-DE" sz="7200" b="1" dirty="0" smtClean="0">
                <a:ea typeface="Times New Roman"/>
                <a:cs typeface="Times New Roman"/>
              </a:rPr>
              <a:t>Sprachprofil </a:t>
            </a:r>
            <a:r>
              <a:rPr lang="de-DE" sz="7200" dirty="0" smtClean="0">
                <a:ea typeface="Times New Roman"/>
                <a:cs typeface="Times New Roman"/>
              </a:rPr>
              <a:t>zeigt </a:t>
            </a:r>
            <a:r>
              <a:rPr lang="de-DE" sz="7200" dirty="0">
                <a:ea typeface="Times New Roman"/>
                <a:cs typeface="Times New Roman"/>
              </a:rPr>
              <a:t>auf: </a:t>
            </a:r>
            <a:endParaRPr lang="en-US" sz="7200" dirty="0">
              <a:ea typeface="Times New Roman"/>
              <a:cs typeface="Times New Roman"/>
            </a:endParaRPr>
          </a:p>
          <a:p>
            <a:pPr lvl="1" algn="just">
              <a:lnSpc>
                <a:spcPct val="120000"/>
              </a:lnSpc>
              <a:buFont typeface="Courier New"/>
              <a:buChar char="o"/>
              <a:defRPr/>
            </a:pPr>
            <a:r>
              <a:rPr lang="de-DE" sz="6400" dirty="0">
                <a:ea typeface="Times New Roman"/>
                <a:cs typeface="Times New Roman"/>
              </a:rPr>
              <a:t>w</a:t>
            </a:r>
            <a:r>
              <a:rPr lang="de-DE" sz="6400" dirty="0" smtClean="0">
                <a:ea typeface="Times New Roman"/>
                <a:cs typeface="Times New Roman"/>
              </a:rPr>
              <a:t>ie </a:t>
            </a:r>
            <a:r>
              <a:rPr lang="de-DE" sz="6400" dirty="0">
                <a:ea typeface="Times New Roman"/>
                <a:cs typeface="Times New Roman"/>
              </a:rPr>
              <a:t>sich die beiden Sprachen zueinander verhalten</a:t>
            </a:r>
            <a:endParaRPr lang="en-US" sz="6400" dirty="0">
              <a:ea typeface="Times New Roman"/>
              <a:cs typeface="Times New Roman"/>
            </a:endParaRPr>
          </a:p>
          <a:p>
            <a:pPr lvl="1" algn="just">
              <a:lnSpc>
                <a:spcPct val="120000"/>
              </a:lnSpc>
              <a:buFont typeface="Courier New"/>
              <a:buChar char="o"/>
              <a:defRPr/>
            </a:pPr>
            <a:r>
              <a:rPr lang="de-DE" sz="6400" dirty="0">
                <a:ea typeface="Times New Roman"/>
                <a:cs typeface="Times New Roman"/>
              </a:rPr>
              <a:t>o</a:t>
            </a:r>
            <a:r>
              <a:rPr lang="de-DE" sz="6400" dirty="0" smtClean="0">
                <a:ea typeface="Times New Roman"/>
                <a:cs typeface="Times New Roman"/>
              </a:rPr>
              <a:t>b </a:t>
            </a:r>
            <a:r>
              <a:rPr lang="de-DE" sz="6400" dirty="0">
                <a:ea typeface="Times New Roman"/>
                <a:cs typeface="Times New Roman"/>
              </a:rPr>
              <a:t>in Erstsprache Ressourcen vorhanden sind, die sich auf das Deutsche auswirken</a:t>
            </a:r>
            <a:endParaRPr lang="en-US" sz="6400" dirty="0">
              <a:ea typeface="Times New Roman"/>
              <a:cs typeface="Times New Roman"/>
            </a:endParaRPr>
          </a:p>
          <a:p>
            <a:pPr lvl="1" algn="just">
              <a:lnSpc>
                <a:spcPct val="120000"/>
              </a:lnSpc>
              <a:buFont typeface="Courier New"/>
              <a:buChar char="o"/>
              <a:defRPr/>
            </a:pPr>
            <a:r>
              <a:rPr lang="de-DE" sz="6400" dirty="0">
                <a:ea typeface="Times New Roman"/>
                <a:cs typeface="Times New Roman"/>
              </a:rPr>
              <a:t>o</a:t>
            </a:r>
            <a:r>
              <a:rPr lang="de-DE" sz="6400" dirty="0" smtClean="0">
                <a:ea typeface="Times New Roman"/>
                <a:cs typeface="Times New Roman"/>
              </a:rPr>
              <a:t>b </a:t>
            </a:r>
            <a:r>
              <a:rPr lang="de-DE" sz="6400" dirty="0">
                <a:ea typeface="Times New Roman"/>
                <a:cs typeface="Times New Roman"/>
              </a:rPr>
              <a:t>eine allgemeine Schreibschwäche vorliegt</a:t>
            </a:r>
            <a:endParaRPr lang="en-US" sz="6400" dirty="0">
              <a:ea typeface="Times New Roman"/>
              <a:cs typeface="Times New Roman"/>
            </a:endParaRPr>
          </a:p>
          <a:p>
            <a:pPr lvl="1" algn="just">
              <a:lnSpc>
                <a:spcPct val="120000"/>
              </a:lnSpc>
              <a:buFont typeface="Courier New"/>
              <a:buChar char="o"/>
              <a:defRPr/>
            </a:pPr>
            <a:r>
              <a:rPr lang="de-DE" sz="6400" dirty="0">
                <a:ea typeface="Times New Roman"/>
                <a:cs typeface="Times New Roman"/>
              </a:rPr>
              <a:t>o</a:t>
            </a:r>
            <a:r>
              <a:rPr lang="de-DE" sz="6400" dirty="0" smtClean="0">
                <a:ea typeface="Times New Roman"/>
                <a:cs typeface="Times New Roman"/>
              </a:rPr>
              <a:t>b </a:t>
            </a:r>
            <a:r>
              <a:rPr lang="de-DE" sz="6400" dirty="0">
                <a:ea typeface="Times New Roman"/>
                <a:cs typeface="Times New Roman"/>
              </a:rPr>
              <a:t>überhaupt eine Alphabetisierung in der Erstsprache vorliegt</a:t>
            </a:r>
            <a:endParaRPr lang="en-US" sz="6400" dirty="0">
              <a:ea typeface="Times New Roman"/>
              <a:cs typeface="Times New Roman"/>
            </a:endParaRPr>
          </a:p>
          <a:p>
            <a:pPr lvl="1" algn="just">
              <a:lnSpc>
                <a:spcPct val="120000"/>
              </a:lnSpc>
              <a:buFont typeface="Courier New"/>
              <a:buChar char="o"/>
              <a:defRPr/>
            </a:pPr>
            <a:r>
              <a:rPr lang="de-DE" sz="6400" dirty="0">
                <a:ea typeface="Times New Roman"/>
                <a:cs typeface="Times New Roman"/>
              </a:rPr>
              <a:t>o</a:t>
            </a:r>
            <a:r>
              <a:rPr lang="de-DE" sz="6400" dirty="0" smtClean="0">
                <a:ea typeface="Times New Roman"/>
                <a:cs typeface="Times New Roman"/>
              </a:rPr>
              <a:t>b ggf</a:t>
            </a:r>
            <a:r>
              <a:rPr lang="de-DE" sz="6400" dirty="0">
                <a:ea typeface="Times New Roman"/>
                <a:cs typeface="Times New Roman"/>
              </a:rPr>
              <a:t>. Interferenzen erkennbar </a:t>
            </a:r>
            <a:r>
              <a:rPr lang="de-DE" sz="6400" dirty="0" smtClean="0">
                <a:ea typeface="Times New Roman"/>
                <a:cs typeface="Times New Roman"/>
              </a:rPr>
              <a:t>sind</a:t>
            </a:r>
            <a:endParaRPr lang="en-US" sz="6400" dirty="0" smtClean="0"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4400" b="1" dirty="0" smtClean="0">
                <a:ea typeface="Times New Roman"/>
                <a:cs typeface="Times New Roman"/>
              </a:rPr>
              <a:t>Literatur:</a:t>
            </a:r>
            <a:endParaRPr lang="en-US" sz="4400" b="1" dirty="0" smtClean="0">
              <a:latin typeface="Trebuchet MS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buFont typeface="Calibri"/>
              <a:buChar char="-"/>
              <a:defRPr/>
            </a:pPr>
            <a:r>
              <a:rPr lang="de-DE" sz="4400" dirty="0" smtClean="0">
                <a:ea typeface="Times New Roman"/>
                <a:cs typeface="Times New Roman"/>
              </a:rPr>
              <a:t>FörMig </a:t>
            </a:r>
            <a:r>
              <a:rPr lang="de-DE" sz="4400" dirty="0">
                <a:ea typeface="Times New Roman"/>
                <a:cs typeface="Times New Roman"/>
              </a:rPr>
              <a:t>Edition Band 5 (2009): S. 139 – 147; </a:t>
            </a:r>
            <a:r>
              <a:rPr lang="de-DE" sz="4400" dirty="0" smtClean="0">
                <a:ea typeface="Times New Roman"/>
                <a:cs typeface="Times New Roman"/>
              </a:rPr>
              <a:t>209-241; Auswertungshinweise © </a:t>
            </a:r>
            <a:r>
              <a:rPr lang="de-DE" sz="4400" dirty="0">
                <a:ea typeface="Times New Roman"/>
                <a:cs typeface="Times New Roman"/>
              </a:rPr>
              <a:t>Programmträger </a:t>
            </a:r>
            <a:r>
              <a:rPr lang="de-DE" sz="4400" dirty="0" err="1">
                <a:ea typeface="Times New Roman"/>
                <a:cs typeface="Times New Roman"/>
              </a:rPr>
              <a:t>FörMig</a:t>
            </a:r>
            <a:r>
              <a:rPr lang="de-DE" sz="4400" dirty="0">
                <a:ea typeface="Times New Roman"/>
                <a:cs typeface="Times New Roman"/>
              </a:rPr>
              <a:t>, Universität </a:t>
            </a:r>
            <a:r>
              <a:rPr lang="de-DE" sz="4400" dirty="0" smtClean="0">
                <a:ea typeface="Times New Roman"/>
                <a:cs typeface="Times New Roman"/>
              </a:rPr>
              <a:t>Hamburg</a:t>
            </a:r>
          </a:p>
          <a:p>
            <a:pPr algn="just">
              <a:lnSpc>
                <a:spcPct val="115000"/>
              </a:lnSpc>
              <a:buFont typeface="Calibri"/>
              <a:buChar char="-"/>
              <a:defRPr/>
            </a:pP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Christoph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Gantefort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 / Hans-Joachim Roth (2008): </a:t>
            </a: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Ein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Sturz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 und seine </a:t>
            </a: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Folgen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. In: Thorsten Klinger / Knut </a:t>
            </a: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Schwippert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 / Birgit </a:t>
            </a: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Leiblein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 (</a:t>
            </a: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Hrsg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.): Evaluation </a:t>
            </a: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im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Modellprogramm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 FÖRMIG. ( = FÖRMIG Edition Band 4.) </a:t>
            </a: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Münster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: </a:t>
            </a:r>
            <a:r>
              <a:rPr lang="en-US" sz="4400" dirty="0" err="1">
                <a:solidFill>
                  <a:prstClr val="black"/>
                </a:solidFill>
                <a:ea typeface="Times New Roman"/>
                <a:cs typeface="Times New Roman"/>
              </a:rPr>
              <a:t>Waxmann</a:t>
            </a:r>
            <a:r>
              <a:rPr lang="en-US" sz="4400" dirty="0">
                <a:solidFill>
                  <a:prstClr val="black"/>
                </a:solidFill>
                <a:ea typeface="Times New Roman"/>
                <a:cs typeface="Times New Roman"/>
              </a:rPr>
              <a:t>, S. 29-50</a:t>
            </a:r>
            <a:r>
              <a:rPr lang="en-US" sz="4400" dirty="0" smtClean="0">
                <a:solidFill>
                  <a:prstClr val="black"/>
                </a:solidFill>
                <a:ea typeface="Times New Roman"/>
                <a:cs typeface="Times New Roman"/>
              </a:rPr>
              <a:t>.</a:t>
            </a:r>
            <a:endParaRPr lang="en-US" sz="4400" dirty="0">
              <a:latin typeface="Trebuchet MS"/>
              <a:ea typeface="Times New Roman"/>
              <a:cs typeface="Times New Roman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-1423" y="793493"/>
            <a:ext cx="9144000" cy="792163"/>
          </a:xfrm>
        </p:spPr>
        <p:txBody>
          <a:bodyPr/>
          <a:lstStyle/>
          <a:p>
            <a:pPr lvl="0" fontAlgn="auto">
              <a:spcAft>
                <a:spcPts val="0"/>
              </a:spcAft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/>
            </a:r>
            <a:b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</a:b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Fast Catch Bumerang - Beispielmaterial</a:t>
            </a:r>
            <a:r>
              <a:rPr lang="en-US" sz="1100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/>
            </a:r>
            <a:br>
              <a:rPr lang="en-US" sz="1100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9114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957388"/>
            <a:ext cx="3157537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957388"/>
            <a:ext cx="32591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33438" y="4770438"/>
            <a:ext cx="28844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kern="0" dirty="0">
                <a:solidFill>
                  <a:prstClr val="black"/>
                </a:solidFill>
                <a:latin typeface="Calibri"/>
              </a:rPr>
              <a:t>Zum Download im Internet: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  <a:hlinkClick r:id="rId8"/>
              </a:rPr>
              <a:t>http://www.uni-due.de/imperia/md/content/prodaz/reich_roth_d__ll_fastcatchbumerang.pdf</a:t>
            </a:r>
            <a:endParaRPr lang="en-US" sz="12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2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kern="0" dirty="0">
                <a:solidFill>
                  <a:prstClr val="black"/>
                </a:solidFill>
                <a:latin typeface="Calibri"/>
              </a:rPr>
              <a:t>(Arbeitsauftrag und Auswertungshinweise)</a:t>
            </a:r>
            <a:endParaRPr lang="en-US" sz="1200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51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  <a:cs typeface="+mn-cs"/>
              </a:rPr>
              <a:t>Fast Catch Bumerang </a:t>
            </a: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  <a:cs typeface="+mn-cs"/>
              </a:rPr>
              <a:t>– erhobene Kompetenzen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93189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471613"/>
            <a:ext cx="46482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6863" y="4757738"/>
            <a:ext cx="3960812" cy="9382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Literatur:</a:t>
            </a:r>
            <a:endParaRPr lang="en-US" sz="1100" b="1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marL="342900" indent="-342900" eaLnBrk="1" fontAlgn="auto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Calibri"/>
              <a:buChar char="-"/>
              <a:defRPr/>
            </a:pPr>
            <a:r>
              <a:rPr lang="de-DE" sz="1100" dirty="0" err="1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FörMig</a:t>
            </a:r>
            <a:r>
              <a:rPr lang="de-DE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 Edition Band 5 (2009): S. 139 – 147; 209-241</a:t>
            </a:r>
            <a:endParaRPr lang="en-US" sz="11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marL="342900" indent="-342900" eaLnBrk="1" fontAlgn="auto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Calibri"/>
              <a:buChar char="-"/>
              <a:defRPr/>
            </a:pPr>
            <a:r>
              <a:rPr lang="de-DE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Auswertungshinweise© Programmträger </a:t>
            </a:r>
            <a:r>
              <a:rPr lang="de-DE" sz="1100" dirty="0" err="1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FörMig</a:t>
            </a:r>
            <a:r>
              <a:rPr lang="de-DE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, Universität Hamburg</a:t>
            </a:r>
            <a:endParaRPr lang="en-US" sz="11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54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28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  <a:cs typeface="+mn-cs"/>
              </a:rPr>
              <a:t>Fast Catch Bumerang – </a:t>
            </a: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  <a:cs typeface="+mn-cs"/>
              </a:rPr>
              <a:t>Auswertungsbogen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95237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490663"/>
            <a:ext cx="5284787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841750"/>
            <a:ext cx="5127625" cy="2136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681663" y="2133600"/>
            <a:ext cx="2933700" cy="11318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Literatur:</a:t>
            </a:r>
            <a:endParaRPr lang="en-US" sz="1100" b="1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marL="342900" indent="-342900" eaLnBrk="1" fontAlgn="auto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Calibri"/>
              <a:buChar char="-"/>
              <a:defRPr/>
            </a:pPr>
            <a:r>
              <a:rPr lang="de-DE" sz="1100" dirty="0" err="1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FörMig</a:t>
            </a:r>
            <a:r>
              <a:rPr lang="de-DE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 Edition Band 5 (2009): S. 139 – 147; 209-241</a:t>
            </a:r>
            <a:endParaRPr lang="en-US" sz="11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marL="342900" indent="-342900" eaLnBrk="1" fontAlgn="auto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Calibri"/>
              <a:buChar char="-"/>
              <a:defRPr/>
            </a:pPr>
            <a:r>
              <a:rPr lang="de-DE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Auswertungshinweise © Programmträger </a:t>
            </a:r>
            <a:r>
              <a:rPr lang="de-DE" sz="1100" dirty="0" err="1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FörMig</a:t>
            </a:r>
            <a:r>
              <a:rPr lang="de-DE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, Universität Hamburg</a:t>
            </a:r>
            <a:endParaRPr lang="en-US" sz="11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34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2800" b="1" dirty="0" smtClean="0">
                <a:solidFill>
                  <a:srgbClr val="0000FF"/>
                </a:solidFill>
                <a:ea typeface="ＭＳ Ｐゴシック" pitchFamily="34" charset="-128"/>
                <a:cs typeface="Arial" charset="0"/>
              </a:rPr>
              <a:t>Beispiel Tests</a:t>
            </a:r>
            <a:r>
              <a:rPr lang="de-DE" sz="2800" b="1" dirty="0">
                <a:solidFill>
                  <a:srgbClr val="0000FF"/>
                </a:solidFill>
                <a:ea typeface="ＭＳ Ｐゴシック" pitchFamily="34" charset="-128"/>
                <a:cs typeface="Arial" charset="0"/>
              </a:rPr>
              <a:t/>
            </a:r>
            <a:br>
              <a:rPr lang="de-DE" sz="2800" b="1" dirty="0">
                <a:solidFill>
                  <a:srgbClr val="0000FF"/>
                </a:solidFill>
                <a:ea typeface="ＭＳ Ｐゴシック" pitchFamily="34" charset="-128"/>
                <a:cs typeface="Arial" charset="0"/>
              </a:rPr>
            </a:b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   C-Test – Überblick</a:t>
            </a:r>
            <a:endParaRPr lang="de-DE" sz="2000" b="1" dirty="0">
              <a:solidFill>
                <a:srgbClr val="00FF00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03429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51520" y="1484785"/>
            <a:ext cx="8435975" cy="3600400"/>
          </a:xfrm>
        </p:spPr>
        <p:txBody>
          <a:bodyPr>
            <a:normAutofit fontScale="25000" lnSpcReduction="20000"/>
          </a:bodyPr>
          <a:lstStyle/>
          <a:p>
            <a:r>
              <a:rPr lang="de-DE" sz="7200" dirty="0">
                <a:solidFill>
                  <a:srgbClr val="000000"/>
                </a:solidFill>
                <a:latin typeface="Calibri" panose="020F0502020204030204" pitchFamily="34" charset="0"/>
              </a:rPr>
              <a:t>Ein C-Test ist ein integrativer schriftlicher Test der allgemeinen Sprachbeherrschung, der auf dem Konzept der sog. "reduzierten Redundanz" beruht (abstraktes Niveau von Sprache</a:t>
            </a:r>
            <a:r>
              <a:rPr lang="de-DE" sz="7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):</a:t>
            </a:r>
            <a:endParaRPr lang="de-DE" sz="7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7200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 </a:t>
            </a:r>
            <a:r>
              <a:rPr lang="de-DE" sz="72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je kompetenter ein Lerner in der Zielsprache ist, desto </a:t>
            </a:r>
            <a:r>
              <a:rPr lang="de-DE" sz="7200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besser </a:t>
            </a:r>
            <a:r>
              <a:rPr lang="de-DE" sz="72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kann der C-Test </a:t>
            </a:r>
            <a:r>
              <a:rPr lang="de-DE" sz="7200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von</a:t>
            </a:r>
          </a:p>
          <a:p>
            <a:pPr marL="0" indent="0">
              <a:buNone/>
            </a:pPr>
            <a:r>
              <a:rPr lang="de-DE" sz="72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DE" sz="7200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</a:t>
            </a:r>
            <a:r>
              <a:rPr lang="de-DE" sz="72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ihm/ihr gelöst </a:t>
            </a:r>
            <a:r>
              <a:rPr lang="de-DE" sz="7200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werden</a:t>
            </a:r>
            <a:endParaRPr lang="de-DE" sz="7200" dirty="0">
              <a:solidFill>
                <a:srgbClr val="0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endParaRPr lang="de-DE" b="1" dirty="0" smtClean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7200" b="1" dirty="0" smtClean="0">
                <a:ea typeface="Times New Roman"/>
                <a:cs typeface="Times New Roman"/>
              </a:rPr>
              <a:t>Zielgruppe:  </a:t>
            </a:r>
            <a:r>
              <a:rPr lang="de-DE" sz="7200" dirty="0" smtClean="0">
                <a:ea typeface="Times New Roman"/>
                <a:cs typeface="Times New Roman"/>
              </a:rPr>
              <a:t>Sprachlernende ab der vierten Klassenstufe</a:t>
            </a: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7200" b="1" dirty="0" smtClean="0">
                <a:ea typeface="Times New Roman"/>
                <a:cs typeface="Times New Roman"/>
              </a:rPr>
              <a:t>Ziel</a:t>
            </a:r>
            <a:r>
              <a:rPr lang="de-DE" sz="7200" b="1" dirty="0">
                <a:ea typeface="Times New Roman"/>
                <a:cs typeface="Times New Roman"/>
              </a:rPr>
              <a:t>: </a:t>
            </a:r>
            <a:r>
              <a:rPr lang="de-DE" sz="7200" dirty="0">
                <a:ea typeface="Times New Roman"/>
                <a:cs typeface="Times New Roman"/>
              </a:rPr>
              <a:t>globale </a:t>
            </a:r>
            <a:r>
              <a:rPr lang="de-DE" sz="7200" dirty="0" err="1" smtClean="0">
                <a:ea typeface="Times New Roman"/>
                <a:cs typeface="Times New Roman"/>
              </a:rPr>
              <a:t>Sprachstandserhebung</a:t>
            </a:r>
            <a:r>
              <a:rPr lang="de-DE" sz="7200" dirty="0" smtClean="0">
                <a:ea typeface="Times New Roman"/>
                <a:cs typeface="Times New Roman"/>
              </a:rPr>
              <a:t> </a:t>
            </a:r>
          </a:p>
          <a:p>
            <a:pPr marL="0" indent="0">
              <a:lnSpc>
                <a:spcPct val="115000"/>
              </a:lnSpc>
              <a:buFont typeface="Arial" panose="020B0604020202020204" pitchFamily="34" charset="0"/>
              <a:buNone/>
              <a:defRPr/>
            </a:pPr>
            <a:r>
              <a:rPr lang="de-DE" sz="7200" dirty="0" smtClean="0">
                <a:ea typeface="Times New Roman"/>
                <a:cs typeface="Times New Roman"/>
                <a:sym typeface="Wingdings" panose="05000000000000000000" pitchFamily="2" charset="2"/>
              </a:rPr>
              <a:t>      </a:t>
            </a:r>
            <a:r>
              <a:rPr lang="de-DE" sz="7200" dirty="0" smtClean="0">
                <a:ea typeface="Times New Roman"/>
                <a:cs typeface="Times New Roman"/>
              </a:rPr>
              <a:t> </a:t>
            </a:r>
            <a:r>
              <a:rPr lang="de-DE" sz="7200" b="1" dirty="0">
                <a:ea typeface="Times New Roman"/>
                <a:cs typeface="Times New Roman"/>
              </a:rPr>
              <a:t>a</a:t>
            </a:r>
            <a:r>
              <a:rPr lang="de-DE" sz="7200" b="1" dirty="0" smtClean="0">
                <a:ea typeface="Times New Roman"/>
                <a:cs typeface="Times New Roman"/>
              </a:rPr>
              <a:t>llgemeinsprachlichen </a:t>
            </a:r>
            <a:r>
              <a:rPr lang="de-DE" sz="7200" b="1" dirty="0">
                <a:ea typeface="Times New Roman"/>
                <a:cs typeface="Times New Roman"/>
              </a:rPr>
              <a:t>Förderbedarf </a:t>
            </a:r>
            <a:r>
              <a:rPr lang="de-DE" sz="7200" dirty="0">
                <a:ea typeface="Times New Roman"/>
                <a:cs typeface="Times New Roman"/>
              </a:rPr>
              <a:t>feststellen</a:t>
            </a:r>
            <a:endParaRPr lang="en-US" sz="7200" dirty="0">
              <a:latin typeface="Trebuchet MS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7200" b="1" dirty="0" smtClean="0">
                <a:ea typeface="Times New Roman"/>
                <a:cs typeface="Times New Roman"/>
              </a:rPr>
              <a:t>Durchführung: </a:t>
            </a:r>
            <a:r>
              <a:rPr lang="de-DE" sz="7200" dirty="0" smtClean="0">
                <a:ea typeface="Times New Roman"/>
                <a:cs typeface="Times New Roman"/>
              </a:rPr>
              <a:t>wenig aufwändig, ökonomisch</a:t>
            </a:r>
            <a:r>
              <a:rPr lang="en-US" sz="7200" dirty="0">
                <a:latin typeface="Trebuchet MS"/>
                <a:ea typeface="Times New Roman"/>
                <a:cs typeface="Times New Roman"/>
              </a:rPr>
              <a:t> </a:t>
            </a:r>
            <a:r>
              <a:rPr lang="en-US" sz="7200" dirty="0" smtClean="0">
                <a:latin typeface="Trebuchet MS"/>
                <a:ea typeface="Times New Roman"/>
                <a:cs typeface="Times New Roman"/>
                <a:sym typeface="Wingdings" panose="05000000000000000000" pitchFamily="2" charset="2"/>
              </a:rPr>
              <a:t> </a:t>
            </a:r>
            <a:r>
              <a:rPr lang="de-DE" sz="7200" dirty="0" smtClean="0">
                <a:ea typeface="Times New Roman"/>
                <a:cs typeface="Times New Roman"/>
              </a:rPr>
              <a:t>zeigt </a:t>
            </a:r>
            <a:r>
              <a:rPr lang="de-DE" sz="7200" dirty="0">
                <a:ea typeface="Times New Roman"/>
                <a:cs typeface="Times New Roman"/>
              </a:rPr>
              <a:t>Korrelation zu anderen </a:t>
            </a:r>
            <a:r>
              <a:rPr lang="de-DE" sz="7200" dirty="0" smtClean="0">
                <a:ea typeface="Times New Roman"/>
                <a:cs typeface="Times New Roman"/>
              </a:rPr>
              <a:t>aufwändigen </a:t>
            </a:r>
            <a:r>
              <a:rPr lang="de-DE" sz="7200" dirty="0">
                <a:ea typeface="Times New Roman"/>
                <a:cs typeface="Times New Roman"/>
              </a:rPr>
              <a:t>Tests auf</a:t>
            </a:r>
            <a:endParaRPr lang="en-US" sz="7200" dirty="0">
              <a:latin typeface="Trebuchet MS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7200" b="1" dirty="0" smtClean="0">
                <a:ea typeface="Times New Roman"/>
                <a:cs typeface="Times New Roman"/>
              </a:rPr>
              <a:t>Messung</a:t>
            </a:r>
            <a:r>
              <a:rPr lang="de-DE" sz="7200" dirty="0" smtClean="0">
                <a:ea typeface="Times New Roman"/>
                <a:cs typeface="Times New Roman"/>
              </a:rPr>
              <a:t> von Textverständnis und orthografisch-morphologischen </a:t>
            </a:r>
            <a:r>
              <a:rPr lang="de-DE" sz="7200" dirty="0">
                <a:ea typeface="Times New Roman"/>
                <a:cs typeface="Times New Roman"/>
              </a:rPr>
              <a:t>Fähigkeiten </a:t>
            </a:r>
            <a:endParaRPr lang="de-DE" sz="7200" dirty="0" smtClean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7200" b="1" dirty="0" smtClean="0">
                <a:ea typeface="Times New Roman"/>
                <a:cs typeface="Times New Roman"/>
              </a:rPr>
              <a:t>keine Ableitung </a:t>
            </a:r>
            <a:r>
              <a:rPr lang="de-DE" sz="7200" b="1" dirty="0">
                <a:ea typeface="Times New Roman"/>
                <a:cs typeface="Times New Roman"/>
              </a:rPr>
              <a:t>einer konkreten Diagnose </a:t>
            </a:r>
            <a:r>
              <a:rPr lang="de-DE" sz="7200" b="1" dirty="0" smtClean="0">
                <a:ea typeface="Times New Roman"/>
                <a:cs typeface="Times New Roman"/>
              </a:rPr>
              <a:t>möglich </a:t>
            </a:r>
            <a:r>
              <a:rPr lang="de-DE" sz="7200" dirty="0" smtClean="0">
                <a:ea typeface="Times New Roman"/>
                <a:cs typeface="Times New Roman"/>
              </a:rPr>
              <a:t>(Screening Verfahren)</a:t>
            </a:r>
            <a:endParaRPr lang="de-DE" sz="7200" b="1" dirty="0" smtClean="0"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u="sng" dirty="0" smtClean="0"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4000" b="1" dirty="0" smtClean="0">
                <a:ea typeface="Times New Roman"/>
                <a:cs typeface="Times New Roman"/>
              </a:rPr>
              <a:t>Literatur</a:t>
            </a:r>
            <a:r>
              <a:rPr lang="de-DE" sz="4000" b="1" dirty="0">
                <a:ea typeface="Times New Roman"/>
                <a:cs typeface="Times New Roman"/>
              </a:rPr>
              <a:t>:</a:t>
            </a:r>
            <a:endParaRPr lang="en-US" sz="4000" b="1" dirty="0">
              <a:latin typeface="Trebuchet MS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buFont typeface="Calibri"/>
              <a:buChar char="-"/>
              <a:defRPr/>
            </a:pPr>
            <a:r>
              <a:rPr lang="de-DE" sz="4000" dirty="0" err="1">
                <a:ea typeface="Times New Roman"/>
                <a:cs typeface="Times New Roman"/>
              </a:rPr>
              <a:t>FörMig</a:t>
            </a:r>
            <a:r>
              <a:rPr lang="de-DE" sz="4000" dirty="0">
                <a:ea typeface="Times New Roman"/>
                <a:cs typeface="Times New Roman"/>
              </a:rPr>
              <a:t> Edition Band 5 (2009): S. 115-S. 129</a:t>
            </a:r>
            <a:endParaRPr lang="en-US" sz="4000" dirty="0">
              <a:latin typeface="Trebuchet MS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buFont typeface="Calibri"/>
              <a:buChar char="-"/>
              <a:defRPr/>
            </a:pPr>
            <a:r>
              <a:rPr lang="de-DE" sz="4000" dirty="0">
                <a:ea typeface="Times New Roman"/>
                <a:cs typeface="Times New Roman"/>
              </a:rPr>
              <a:t>Kniffka, Gabriele/ Linnemann, Markus/ Thesen, Sara (2007): C- Test für den </a:t>
            </a:r>
            <a:r>
              <a:rPr lang="de-DE" sz="4000" dirty="0" smtClean="0">
                <a:ea typeface="Times New Roman"/>
                <a:cs typeface="Times New Roman"/>
              </a:rPr>
              <a:t>Förderunterricht.  Kooperationsprojekt </a:t>
            </a:r>
            <a:r>
              <a:rPr lang="de-DE" sz="4000" dirty="0">
                <a:ea typeface="Times New Roman"/>
                <a:cs typeface="Times New Roman"/>
              </a:rPr>
              <a:t>Sprachförderung, Universität zu Köln. </a:t>
            </a:r>
            <a:r>
              <a:rPr lang="de-DE" sz="4000" dirty="0" smtClean="0">
                <a:ea typeface="Times New Roman"/>
                <a:cs typeface="Times New Roman"/>
              </a:rPr>
              <a:t>Stiftung Mercator.</a:t>
            </a:r>
          </a:p>
          <a:p>
            <a:pPr algn="just">
              <a:lnSpc>
                <a:spcPct val="115000"/>
              </a:lnSpc>
              <a:buFont typeface="Calibri"/>
              <a:buChar char="-"/>
              <a:defRPr/>
            </a:pPr>
            <a:r>
              <a:rPr lang="de-DE" sz="4000" dirty="0"/>
              <a:t>Baur, Rupprecht S./ Goggin, Melanie/ Wrede-Jackes, Jennifer (2013): Der </a:t>
            </a:r>
            <a:r>
              <a:rPr lang="de-DE" sz="4000" dirty="0" smtClean="0"/>
              <a:t>C-Test</a:t>
            </a:r>
            <a:r>
              <a:rPr lang="de-DE" sz="4000" dirty="0"/>
              <a:t>: Einsatzmöglichkeiten im Bereich DaZ</a:t>
            </a:r>
            <a:r>
              <a:rPr lang="de-DE" sz="4000" dirty="0" smtClean="0"/>
              <a:t>..  proDaz. Universität Duisburg-Essen, Stiftung Mercator. </a:t>
            </a:r>
            <a:endParaRPr lang="en-US" sz="4000" dirty="0" smtClean="0">
              <a:latin typeface="Trebuchet MS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endParaRPr lang="en-US" b="1" dirty="0">
              <a:latin typeface="Trebuchet MS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943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-29716" y="548680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C-Test </a:t>
            </a:r>
            <a:r>
              <a:rPr lang="de-DE" sz="3200" b="1" dirty="0" smtClean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– Aufbau und Durchführung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05477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de-DE" sz="7600" b="1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Aufbau </a:t>
            </a:r>
            <a:r>
              <a:rPr lang="de-DE" sz="76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:</a:t>
            </a:r>
            <a:endParaRPr lang="en-US" sz="7600" dirty="0">
              <a:solidFill>
                <a:sysClr val="windowText" lastClr="000000"/>
              </a:solidFill>
              <a:ea typeface="Times New Roman"/>
              <a:cs typeface="Times New Roman"/>
            </a:endParaRPr>
          </a:p>
          <a:p>
            <a:pPr fontAlgn="auto">
              <a:lnSpc>
                <a:spcPct val="115000"/>
              </a:lnSpc>
              <a:spcAft>
                <a:spcPts val="0"/>
              </a:spcAft>
              <a:buFont typeface="Calibri"/>
              <a:buChar char="-"/>
              <a:defRPr/>
            </a:pPr>
            <a:r>
              <a:rPr lang="de-DE" sz="76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4 - 8 Texte → ab dem zweiten Wort des zweiten Satzes ist die Hälfte </a:t>
            </a:r>
            <a:r>
              <a:rPr lang="de-DE" sz="76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jedes zweiten Wortes gelöscht</a:t>
            </a:r>
          </a:p>
          <a:p>
            <a:pPr fontAlgn="auto">
              <a:lnSpc>
                <a:spcPct val="115000"/>
              </a:lnSpc>
              <a:spcAft>
                <a:spcPts val="0"/>
              </a:spcAft>
              <a:buFont typeface="Calibri"/>
              <a:buChar char="-"/>
              <a:defRPr/>
            </a:pPr>
            <a:r>
              <a:rPr lang="de-DE" sz="76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Aufgabe der SchülerInnen ist es, die </a:t>
            </a:r>
            <a:r>
              <a:rPr lang="de-DE" sz="76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Lücken zu füllen</a:t>
            </a:r>
            <a:endParaRPr lang="en-US" sz="7600" b="1" dirty="0">
              <a:solidFill>
                <a:sysClr val="windowText" lastClr="000000"/>
              </a:solidFill>
              <a:ea typeface="Times New Roman"/>
              <a:cs typeface="Times New Roman"/>
            </a:endParaRPr>
          </a:p>
          <a:p>
            <a:pPr fontAlgn="auto">
              <a:lnSpc>
                <a:spcPct val="115000"/>
              </a:lnSpc>
              <a:spcAft>
                <a:spcPts val="0"/>
              </a:spcAft>
              <a:defRPr/>
            </a:pPr>
            <a:endParaRPr lang="en-US" sz="7600" dirty="0" smtClean="0">
              <a:solidFill>
                <a:sysClr val="windowText" lastClr="000000"/>
              </a:solidFill>
              <a:ea typeface="Times New Roman"/>
              <a:cs typeface="Times New Roman"/>
            </a:endParaRPr>
          </a:p>
          <a:p>
            <a:pPr marL="228600"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de-DE" sz="7600" b="1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Durchführung :</a:t>
            </a:r>
            <a:endParaRPr lang="en-US" sz="7600" dirty="0">
              <a:solidFill>
                <a:sysClr val="windowText" lastClr="000000"/>
              </a:solidFill>
              <a:ea typeface="Times New Roman"/>
              <a:cs typeface="Times New Roman"/>
            </a:endParaRPr>
          </a:p>
          <a:p>
            <a:pPr fontAlgn="auto">
              <a:lnSpc>
                <a:spcPct val="115000"/>
              </a:lnSpc>
              <a:spcAft>
                <a:spcPts val="0"/>
              </a:spcAft>
              <a:buFontTx/>
              <a:buChar char="-"/>
              <a:defRPr/>
            </a:pPr>
            <a:r>
              <a:rPr lang="de-DE" sz="76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Probanden </a:t>
            </a:r>
            <a:r>
              <a:rPr lang="de-DE" sz="76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müssen erst einmal </a:t>
            </a:r>
            <a:r>
              <a:rPr lang="de-DE" sz="76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mit dem Testformat vertraut gemacht </a:t>
            </a:r>
            <a:r>
              <a:rPr lang="de-DE" sz="7600" b="1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werden</a:t>
            </a:r>
          </a:p>
          <a:p>
            <a:pPr fontAlgn="auto">
              <a:lnSpc>
                <a:spcPct val="115000"/>
              </a:lnSpc>
              <a:spcAft>
                <a:spcPts val="0"/>
              </a:spcAft>
              <a:buFontTx/>
              <a:buChar char="-"/>
              <a:defRPr/>
            </a:pPr>
            <a:r>
              <a:rPr lang="de-DE" sz="76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gemeinsames </a:t>
            </a:r>
            <a:r>
              <a:rPr lang="de-DE" sz="76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Ausfüllen des </a:t>
            </a:r>
            <a:r>
              <a:rPr lang="de-DE" sz="7600" b="1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Deckblattes</a:t>
            </a:r>
            <a:endParaRPr lang="en-US" sz="7600" b="1" dirty="0" smtClean="0">
              <a:solidFill>
                <a:sysClr val="windowText" lastClr="000000"/>
              </a:solidFill>
              <a:latin typeface="Arial" panose="020B0604020202020204" pitchFamily="34" charset="0"/>
              <a:ea typeface="Times New Roman"/>
              <a:cs typeface="Times New Roman"/>
            </a:endParaRPr>
          </a:p>
          <a:p>
            <a:pPr fontAlgn="auto">
              <a:lnSpc>
                <a:spcPct val="115000"/>
              </a:lnSpc>
              <a:spcAft>
                <a:spcPts val="0"/>
              </a:spcAft>
              <a:buFontTx/>
              <a:buChar char="-"/>
              <a:defRPr/>
            </a:pPr>
            <a:r>
              <a:rPr lang="de-DE" sz="76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alle </a:t>
            </a:r>
            <a:r>
              <a:rPr lang="de-DE" sz="76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SchülerInnen beginnen gleichzeitig, </a:t>
            </a:r>
            <a:r>
              <a:rPr lang="de-DE" sz="76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5 Min pro Testteil </a:t>
            </a:r>
          </a:p>
          <a:p>
            <a:pPr marL="457200" lvl="1" indent="0" eaLnBrk="0" fontAlgn="auto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DE" sz="76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         → 25 Min insgesamt</a:t>
            </a:r>
            <a:endParaRPr lang="en-US" sz="76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Times New Roman"/>
            </a:endParaRPr>
          </a:p>
          <a:p>
            <a:pPr marL="0" indent="0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de-DE" sz="7600" dirty="0" smtClean="0">
              <a:solidFill>
                <a:sysClr val="windowText" lastClr="000000"/>
              </a:solidFill>
              <a:ea typeface="Times New Roman"/>
              <a:cs typeface="Times New Roman"/>
            </a:endParaRPr>
          </a:p>
          <a:p>
            <a:pPr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de-DE" sz="7600" b="1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Eigene C-Tests erstellen:</a:t>
            </a:r>
          </a:p>
          <a:p>
            <a:pPr marL="0" indent="0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76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</a:t>
            </a:r>
            <a:r>
              <a:rPr lang="de-DE" sz="76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       </a:t>
            </a:r>
            <a:r>
              <a:rPr lang="de-DE" sz="7600" dirty="0" smtClean="0">
                <a:solidFill>
                  <a:sysClr val="windowText" lastClr="000000"/>
                </a:solidFill>
                <a:ea typeface="Times New Roman"/>
                <a:cs typeface="Times New Roman"/>
                <a:hlinkClick r:id="rId6"/>
              </a:rPr>
              <a:t>http://lingofox.dw.de/index.php?url=c-test</a:t>
            </a:r>
            <a:r>
              <a:rPr lang="de-DE" sz="76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 </a:t>
            </a:r>
          </a:p>
          <a:p>
            <a:pPr marL="0" indent="0" algn="just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6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Literatur:</a:t>
            </a:r>
            <a:endParaRPr lang="en-US" sz="3600" b="1" dirty="0" smtClean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algn="just" fontAlgn="auto">
              <a:lnSpc>
                <a:spcPct val="115000"/>
              </a:lnSpc>
              <a:spcAft>
                <a:spcPts val="0"/>
              </a:spcAft>
              <a:buFont typeface="Calibri"/>
              <a:buChar char="-"/>
              <a:defRPr/>
            </a:pPr>
            <a:r>
              <a:rPr lang="de-DE" sz="3600" dirty="0" err="1" smtClean="0">
                <a:solidFill>
                  <a:prstClr val="black"/>
                </a:solidFill>
                <a:ea typeface="Times New Roman"/>
                <a:cs typeface="Times New Roman"/>
              </a:rPr>
              <a:t>FörMig</a:t>
            </a:r>
            <a:r>
              <a:rPr lang="de-DE" sz="3600" dirty="0" smtClean="0">
                <a:solidFill>
                  <a:prstClr val="black"/>
                </a:solidFill>
                <a:ea typeface="Times New Roman"/>
                <a:cs typeface="Times New Roman"/>
              </a:rPr>
              <a:t> Edition Band 5 (2009): S. 115-S. 129</a:t>
            </a:r>
            <a:endParaRPr lang="en-US" sz="3600" dirty="0" smtClean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algn="just" fontAlgn="auto">
              <a:lnSpc>
                <a:spcPct val="115000"/>
              </a:lnSpc>
              <a:spcAft>
                <a:spcPts val="0"/>
              </a:spcAft>
              <a:buFont typeface="Calibri"/>
              <a:buChar char="-"/>
              <a:defRPr/>
            </a:pPr>
            <a:r>
              <a:rPr lang="de-DE" sz="3600" dirty="0" err="1" smtClean="0">
                <a:solidFill>
                  <a:prstClr val="black"/>
                </a:solidFill>
                <a:ea typeface="Times New Roman"/>
                <a:cs typeface="Times New Roman"/>
              </a:rPr>
              <a:t>Kniffka</a:t>
            </a:r>
            <a:r>
              <a:rPr lang="de-DE" sz="3600" dirty="0" smtClean="0">
                <a:solidFill>
                  <a:prstClr val="black"/>
                </a:solidFill>
                <a:ea typeface="Times New Roman"/>
                <a:cs typeface="Times New Roman"/>
              </a:rPr>
              <a:t>, Gabriele/ Linnemann, Markus/ Thesen, Sara (2007): C- Test für den Förderunterricht. Kooperationsprojekt Sprachförderung, Universität zu Köln. </a:t>
            </a:r>
            <a:r>
              <a:rPr lang="de-DE" sz="3600" dirty="0">
                <a:solidFill>
                  <a:sysClr val="windowText" lastClr="000000"/>
                </a:solidFill>
              </a:rPr>
              <a:t>Stiftung </a:t>
            </a:r>
            <a:r>
              <a:rPr lang="de-DE" sz="3600" dirty="0" smtClean="0">
                <a:solidFill>
                  <a:sysClr val="windowText" lastClr="000000"/>
                </a:solidFill>
              </a:rPr>
              <a:t>Mercator.</a:t>
            </a:r>
          </a:p>
          <a:p>
            <a:pPr algn="just" fontAlgn="auto">
              <a:lnSpc>
                <a:spcPct val="115000"/>
              </a:lnSpc>
              <a:spcAft>
                <a:spcPts val="0"/>
              </a:spcAft>
              <a:buFont typeface="Calibri"/>
              <a:buChar char="-"/>
              <a:defRPr/>
            </a:pPr>
            <a:r>
              <a:rPr lang="de-DE" sz="3600" dirty="0" smtClean="0">
                <a:solidFill>
                  <a:sysClr val="windowText" lastClr="000000"/>
                </a:solidFill>
              </a:rPr>
              <a:t>Baur, Rupprecht S./ </a:t>
            </a:r>
            <a:r>
              <a:rPr lang="de-DE" sz="3600" dirty="0" err="1" smtClean="0">
                <a:solidFill>
                  <a:sysClr val="windowText" lastClr="000000"/>
                </a:solidFill>
              </a:rPr>
              <a:t>Goggin</a:t>
            </a:r>
            <a:r>
              <a:rPr lang="de-DE" sz="3600" dirty="0" smtClean="0">
                <a:solidFill>
                  <a:sysClr val="windowText" lastClr="000000"/>
                </a:solidFill>
              </a:rPr>
              <a:t>, Melanie/ Wrede-Jackes, Jennifer (2013): Der C-Test: Einsatzmöglichkeiten im Bereich </a:t>
            </a:r>
            <a:r>
              <a:rPr lang="de-DE" sz="3600" dirty="0" err="1" smtClean="0">
                <a:solidFill>
                  <a:sysClr val="windowText" lastClr="000000"/>
                </a:solidFill>
              </a:rPr>
              <a:t>DaZ</a:t>
            </a:r>
            <a:r>
              <a:rPr lang="de-DE" sz="3600" dirty="0" smtClean="0">
                <a:solidFill>
                  <a:sysClr val="windowText" lastClr="000000"/>
                </a:solidFill>
              </a:rPr>
              <a:t>. </a:t>
            </a:r>
            <a:r>
              <a:rPr lang="de-DE" sz="3600" dirty="0" err="1" smtClean="0">
                <a:solidFill>
                  <a:sysClr val="windowText" lastClr="000000"/>
                </a:solidFill>
              </a:rPr>
              <a:t>proDaz</a:t>
            </a:r>
            <a:r>
              <a:rPr lang="de-DE" sz="3600" dirty="0" smtClean="0">
                <a:solidFill>
                  <a:sysClr val="windowText" lastClr="000000"/>
                </a:solidFill>
              </a:rPr>
              <a:t>. Universität Duisburg-Essen, Stiftung Mercator. </a:t>
            </a:r>
            <a:endParaRPr lang="en-US" sz="3600" dirty="0" smtClean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fontAlgn="auto">
              <a:lnSpc>
                <a:spcPct val="115000"/>
              </a:lnSpc>
              <a:spcAft>
                <a:spcPts val="0"/>
              </a:spcAft>
              <a:buFont typeface="Calibri"/>
              <a:buChar char="-"/>
              <a:defRPr/>
            </a:pPr>
            <a:endParaRPr lang="de-DE" dirty="0" smtClean="0">
              <a:solidFill>
                <a:sysClr val="windowText" lastClr="000000"/>
              </a:solidFill>
              <a:latin typeface="Trebuchet MS"/>
              <a:ea typeface="Times New Roman"/>
              <a:cs typeface="Times New Roman"/>
            </a:endParaRPr>
          </a:p>
          <a:p>
            <a:pPr fontAlgn="auto">
              <a:lnSpc>
                <a:spcPct val="115000"/>
              </a:lnSpc>
              <a:spcAft>
                <a:spcPts val="0"/>
              </a:spcAft>
              <a:buFont typeface="Calibri"/>
              <a:buChar char="-"/>
              <a:defRPr/>
            </a:pPr>
            <a:endParaRPr lang="en-US" dirty="0" smtClean="0">
              <a:solidFill>
                <a:sysClr val="windowText" lastClr="000000"/>
              </a:solidFill>
              <a:latin typeface="Trebuchet MS"/>
              <a:ea typeface="Times New Roman"/>
              <a:cs typeface="Times New Roman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C-Test – </a:t>
            </a:r>
            <a:r>
              <a:rPr lang="de-DE" sz="3200" b="1" dirty="0" smtClean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Beispielmaterial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07525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3455988" cy="2776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75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2911475"/>
            <a:ext cx="4373563" cy="1493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65150" y="4827588"/>
            <a:ext cx="5446713" cy="688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Literatur:</a:t>
            </a:r>
            <a:endParaRPr lang="en-US" sz="1200" b="1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marL="342900" indent="-342900" algn="just" eaLnBrk="1" fontAlgn="auto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Calibri"/>
              <a:buChar char="-"/>
              <a:defRPr/>
            </a:pPr>
            <a:r>
              <a:rPr lang="de-DE" sz="1000" dirty="0" err="1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Kniffka</a:t>
            </a:r>
            <a:r>
              <a:rPr lang="de-DE" sz="10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, Gabriele/ Linnemann, Markus/ Thesen, Sara (2007): C- Test für den Förderunterricht. Kooperationsprojekt Sprachförderung, Universität zu Köln. Mercator Stiftung</a:t>
            </a:r>
            <a:endParaRPr lang="en-US" sz="12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692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de-DE" sz="32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C-Test – </a:t>
            </a:r>
            <a:r>
              <a:rPr lang="de-DE" sz="3200" b="1" dirty="0" smtClean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Auswertung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0957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524000"/>
            <a:ext cx="8229600" cy="4605338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de-DE" sz="40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Abzählung der richtig ausgezählten Lücken im Text </a:t>
            </a:r>
          </a:p>
          <a:p>
            <a:pPr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de-DE" sz="40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Summe der richtig ausgefüllten Lücken = Gesamtpunktzahl </a:t>
            </a:r>
          </a:p>
          <a:p>
            <a:pPr marL="0" indent="0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4200" dirty="0" smtClean="0">
              <a:solidFill>
                <a:sysClr val="windowText" lastClr="000000"/>
              </a:solidFill>
              <a:latin typeface="Trebuchet MS"/>
              <a:ea typeface="Times New Roman"/>
              <a:cs typeface="Times New Roman"/>
            </a:endParaRPr>
          </a:p>
          <a:p>
            <a:pPr marL="0" indent="0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4200" b="1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pro Testperson drei Ergebnisse:</a:t>
            </a:r>
          </a:p>
          <a:p>
            <a:pPr marL="0" indent="0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 smtClean="0">
              <a:solidFill>
                <a:sysClr val="windowText" lastClr="000000"/>
              </a:solidFill>
              <a:latin typeface="Trebuchet MS"/>
              <a:ea typeface="Times New Roman"/>
              <a:cs typeface="Times New Roman"/>
            </a:endParaRPr>
          </a:p>
          <a:p>
            <a:pPr marL="514350" indent="-514350" fontAlgn="auto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de-DE" sz="3400" b="1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Times New Roman"/>
                <a:cs typeface="Times New Roman"/>
              </a:rPr>
              <a:t>Richtig/Falsch Wert:  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Anzahl der richtig ausgefüllten Lücken 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  <a:sym typeface="Wingdings" pitchFamily="2" charset="2"/>
              </a:rPr>
              <a:t> m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acht Aussage über die allgemeine sprachliche Kompetenz</a:t>
            </a:r>
          </a:p>
          <a:p>
            <a:pPr marL="514350" indent="-514350" fontAlgn="auto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defRPr/>
            </a:pPr>
            <a:endParaRPr lang="de-DE" sz="1800" dirty="0" smtClean="0">
              <a:solidFill>
                <a:sysClr val="windowText" lastClr="000000"/>
              </a:solidFill>
              <a:ea typeface="Times New Roman"/>
              <a:cs typeface="Times New Roman"/>
            </a:endParaRPr>
          </a:p>
          <a:p>
            <a:pPr marL="514350" indent="-514350" fontAlgn="auto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de-DE" sz="3400" b="1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Times New Roman"/>
                <a:cs typeface="Times New Roman"/>
              </a:rPr>
              <a:t>Worterkennungswert (WE-Wert</a:t>
            </a:r>
            <a:r>
              <a:rPr lang="de-DE" sz="3400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Times New Roman"/>
                <a:cs typeface="Times New Roman"/>
              </a:rPr>
              <a:t>): 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Menge der </a:t>
            </a:r>
            <a:r>
              <a:rPr lang="de-DE" sz="3400" u="sng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semantisch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 korrekt ausgefüllten Lücken 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  <a:sym typeface="Wingdings" pitchFamily="2" charset="2"/>
              </a:rPr>
              <a:t> 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Fähigkeiten des Textverständnisses (</a:t>
            </a:r>
            <a:r>
              <a:rPr lang="de-DE" sz="3400" dirty="0" err="1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Textsinn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 erkannt, jedoch falsch ausgefüllt)</a:t>
            </a:r>
          </a:p>
          <a:p>
            <a:pPr marL="514350" indent="-514350" fontAlgn="auto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defRPr/>
            </a:pPr>
            <a:endParaRPr lang="de-DE" sz="1800" dirty="0" smtClean="0">
              <a:solidFill>
                <a:sysClr val="windowText" lastClr="000000"/>
              </a:solidFill>
              <a:ea typeface="Times New Roman"/>
              <a:cs typeface="Times New Roman"/>
            </a:endParaRPr>
          </a:p>
          <a:p>
            <a:pPr marL="514350" indent="-514350" fontAlgn="auto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de-DE" sz="3400" b="1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Times New Roman"/>
                <a:cs typeface="Times New Roman"/>
              </a:rPr>
              <a:t>Differenzwert: 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Unterschied zwischen R/F-Wert und WE-Wert 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  <a:sym typeface="Wingdings" pitchFamily="2" charset="2"/>
              </a:rPr>
              <a:t> 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spiegelt Verhältnis zwischen produktiven und rezeptiven Fähigkeiten des </a:t>
            </a:r>
            <a:r>
              <a:rPr lang="de-DE" sz="3400" dirty="0" err="1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SuS</a:t>
            </a:r>
            <a:r>
              <a:rPr lang="de-DE" sz="34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 wieder</a:t>
            </a:r>
          </a:p>
          <a:p>
            <a:pPr marL="457200" lvl="1" indent="0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de-DE" sz="3400" dirty="0" smtClean="0">
              <a:solidFill>
                <a:sysClr val="windowText" lastClr="000000"/>
              </a:solidFill>
              <a:ea typeface="Times New Roman"/>
              <a:cs typeface="Times New Roman"/>
            </a:endParaRPr>
          </a:p>
          <a:p>
            <a:pPr marL="57150" indent="0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900" b="1" dirty="0" smtClean="0">
                <a:solidFill>
                  <a:sysClr val="windowText" lastClr="000000"/>
                </a:solidFill>
                <a:ea typeface="Times New Roman"/>
                <a:cs typeface="Times New Roman"/>
                <a:sym typeface="Wingdings" panose="05000000000000000000" pitchFamily="2" charset="2"/>
              </a:rPr>
              <a:t> </a:t>
            </a:r>
            <a:r>
              <a:rPr lang="de-DE" sz="3900" b="1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g</a:t>
            </a:r>
            <a:r>
              <a:rPr lang="de-DE" sz="3900" b="1" dirty="0" err="1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roßer</a:t>
            </a:r>
            <a:r>
              <a:rPr lang="de-DE" sz="3900" b="1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 Differenzwert (ca. &gt; 12): </a:t>
            </a:r>
            <a:r>
              <a:rPr lang="de-DE" sz="38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Textverständnis vorhanden, jedoch Schwierigkeiten in der </a:t>
            </a:r>
          </a:p>
          <a:p>
            <a:pPr marL="457200" lvl="1" indent="0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38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	</a:t>
            </a:r>
            <a:r>
              <a:rPr lang="de-DE" sz="38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		       formalsprachlich korrekten Umsetzung (Orthografie, Grammatik)</a:t>
            </a:r>
          </a:p>
          <a:p>
            <a:pPr marL="0" indent="0" algn="just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de-DE" sz="3800" b="1" dirty="0" smtClean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0" indent="0" algn="just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5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Literatur:</a:t>
            </a:r>
            <a:endParaRPr lang="en-US" sz="2500" b="1" dirty="0" smtClean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algn="just" fontAlgn="auto">
              <a:lnSpc>
                <a:spcPct val="115000"/>
              </a:lnSpc>
              <a:spcAft>
                <a:spcPts val="0"/>
              </a:spcAft>
              <a:buFont typeface="Calibri"/>
              <a:buChar char="-"/>
              <a:defRPr/>
            </a:pPr>
            <a:r>
              <a:rPr lang="de-DE" sz="1900" dirty="0" err="1" smtClean="0">
                <a:solidFill>
                  <a:prstClr val="black"/>
                </a:solidFill>
                <a:ea typeface="Times New Roman"/>
                <a:cs typeface="Times New Roman"/>
              </a:rPr>
              <a:t>FörMig</a:t>
            </a:r>
            <a:r>
              <a:rPr lang="de-DE" sz="1900" dirty="0" smtClean="0">
                <a:solidFill>
                  <a:prstClr val="black"/>
                </a:solidFill>
                <a:ea typeface="Times New Roman"/>
                <a:cs typeface="Times New Roman"/>
              </a:rPr>
              <a:t> Edition Band 5 (2009): S. 115-S. 129</a:t>
            </a:r>
            <a:endParaRPr lang="en-US" sz="2500" dirty="0" smtClean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algn="just" fontAlgn="auto">
              <a:lnSpc>
                <a:spcPct val="115000"/>
              </a:lnSpc>
              <a:spcAft>
                <a:spcPts val="0"/>
              </a:spcAft>
              <a:buFont typeface="Calibri"/>
              <a:buChar char="-"/>
              <a:defRPr/>
            </a:pPr>
            <a:r>
              <a:rPr lang="de-DE" sz="1900" dirty="0" err="1" smtClean="0">
                <a:solidFill>
                  <a:prstClr val="black"/>
                </a:solidFill>
                <a:ea typeface="Times New Roman"/>
                <a:cs typeface="Times New Roman"/>
              </a:rPr>
              <a:t>Kniffka</a:t>
            </a:r>
            <a:r>
              <a:rPr lang="de-DE" sz="1900" dirty="0" smtClean="0">
                <a:solidFill>
                  <a:prstClr val="black"/>
                </a:solidFill>
                <a:ea typeface="Times New Roman"/>
                <a:cs typeface="Times New Roman"/>
              </a:rPr>
              <a:t>, Gabriele/ Linnemann, Markus/ Thesen, Sara (2007): C- Test für den Förderunterricht. Kooperationsprojekt Sprachförderung, Universität zu Köln. </a:t>
            </a:r>
            <a:r>
              <a:rPr lang="de-DE" sz="1900" dirty="0">
                <a:solidFill>
                  <a:sysClr val="windowText" lastClr="000000"/>
                </a:solidFill>
              </a:rPr>
              <a:t>Stiftung </a:t>
            </a:r>
            <a:r>
              <a:rPr lang="de-DE" sz="1900" dirty="0" smtClean="0">
                <a:solidFill>
                  <a:sysClr val="windowText" lastClr="000000"/>
                </a:solidFill>
              </a:rPr>
              <a:t>Mercator.</a:t>
            </a:r>
          </a:p>
          <a:p>
            <a:pPr algn="just" fontAlgn="auto">
              <a:lnSpc>
                <a:spcPct val="115000"/>
              </a:lnSpc>
              <a:spcAft>
                <a:spcPts val="0"/>
              </a:spcAft>
              <a:buFont typeface="Calibri"/>
              <a:buChar char="-"/>
              <a:defRPr/>
            </a:pPr>
            <a:r>
              <a:rPr lang="de-DE" sz="1900" dirty="0" smtClean="0">
                <a:solidFill>
                  <a:sysClr val="windowText" lastClr="000000"/>
                </a:solidFill>
              </a:rPr>
              <a:t>Baur, Rupprecht S./ </a:t>
            </a:r>
            <a:r>
              <a:rPr lang="de-DE" sz="1900" dirty="0" err="1" smtClean="0">
                <a:solidFill>
                  <a:sysClr val="windowText" lastClr="000000"/>
                </a:solidFill>
              </a:rPr>
              <a:t>Goggin</a:t>
            </a:r>
            <a:r>
              <a:rPr lang="de-DE" sz="1900" dirty="0" smtClean="0">
                <a:solidFill>
                  <a:sysClr val="windowText" lastClr="000000"/>
                </a:solidFill>
              </a:rPr>
              <a:t>, Melanie/ Wrede-Jackes, Jennifer (2013): Der C-Test: Einsatzmöglichkeiten im Bereich </a:t>
            </a:r>
            <a:r>
              <a:rPr lang="de-DE" sz="1900" dirty="0" err="1" smtClean="0">
                <a:solidFill>
                  <a:sysClr val="windowText" lastClr="000000"/>
                </a:solidFill>
              </a:rPr>
              <a:t>DaZ</a:t>
            </a:r>
            <a:r>
              <a:rPr lang="de-DE" sz="1900" dirty="0" smtClean="0">
                <a:solidFill>
                  <a:sysClr val="windowText" lastClr="000000"/>
                </a:solidFill>
              </a:rPr>
              <a:t>. </a:t>
            </a:r>
            <a:r>
              <a:rPr lang="de-DE" sz="1900" dirty="0" err="1" smtClean="0">
                <a:solidFill>
                  <a:sysClr val="windowText" lastClr="000000"/>
                </a:solidFill>
              </a:rPr>
              <a:t>proDaz</a:t>
            </a:r>
            <a:r>
              <a:rPr lang="de-DE" sz="1900" dirty="0" smtClean="0">
                <a:solidFill>
                  <a:sysClr val="windowText" lastClr="000000"/>
                </a:solidFill>
              </a:rPr>
              <a:t>. Universität Duisburg-Essen, Stiftung Mercator. </a:t>
            </a:r>
            <a:endParaRPr lang="en-US" sz="2500" dirty="0" smtClean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marL="0" indent="0" fontAlgn="auto">
              <a:lnSpc>
                <a:spcPct val="115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solidFill>
                <a:sysClr val="windowText" lastClr="000000"/>
              </a:solidFill>
              <a:latin typeface="Trebuchet MS"/>
              <a:ea typeface="Times New Roman"/>
              <a:cs typeface="Times New Roman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1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de-DE" sz="32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C-Test – </a:t>
            </a:r>
            <a:r>
              <a:rPr lang="de-DE" sz="3200" b="1" dirty="0" smtClean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Auswertung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1162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15938" y="5157788"/>
            <a:ext cx="2687637" cy="782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1000" b="1" dirty="0" smtClean="0">
                <a:solidFill>
                  <a:sysClr val="windowText" lastClr="000000"/>
                </a:solidFill>
              </a:rPr>
              <a:t>Literatur: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000" dirty="0" err="1" smtClean="0">
                <a:solidFill>
                  <a:sysClr val="windowText" lastClr="000000"/>
                </a:solidFill>
              </a:rPr>
              <a:t>Baur</a:t>
            </a:r>
            <a:r>
              <a:rPr lang="en-US" sz="1000" dirty="0" smtClean="0">
                <a:solidFill>
                  <a:sysClr val="windowText" lastClr="000000"/>
                </a:solidFill>
              </a:rPr>
              <a:t>, </a:t>
            </a:r>
            <a:r>
              <a:rPr lang="en-US" sz="1000" dirty="0" err="1" smtClean="0">
                <a:solidFill>
                  <a:sysClr val="windowText" lastClr="000000"/>
                </a:solidFill>
              </a:rPr>
              <a:t>Rupprecht</a:t>
            </a:r>
            <a:r>
              <a:rPr lang="en-US" sz="1000" dirty="0" smtClean="0">
                <a:solidFill>
                  <a:sysClr val="windowText" lastClr="000000"/>
                </a:solidFill>
              </a:rPr>
              <a:t> S./ </a:t>
            </a:r>
            <a:r>
              <a:rPr lang="en-US" sz="1000" dirty="0" err="1" smtClean="0">
                <a:solidFill>
                  <a:sysClr val="windowText" lastClr="000000"/>
                </a:solidFill>
              </a:rPr>
              <a:t>Goggin</a:t>
            </a:r>
            <a:r>
              <a:rPr lang="en-US" sz="1000" dirty="0" smtClean="0">
                <a:solidFill>
                  <a:sysClr val="windowText" lastClr="000000"/>
                </a:solidFill>
              </a:rPr>
              <a:t>, Melanie/ </a:t>
            </a:r>
            <a:r>
              <a:rPr lang="en-US" sz="1000" dirty="0" err="1" smtClean="0">
                <a:solidFill>
                  <a:sysClr val="windowText" lastClr="000000"/>
                </a:solidFill>
              </a:rPr>
              <a:t>Wrede-Jackes</a:t>
            </a:r>
            <a:r>
              <a:rPr lang="en-US" sz="1000" dirty="0" smtClean="0">
                <a:solidFill>
                  <a:sysClr val="windowText" lastClr="000000"/>
                </a:solidFill>
              </a:rPr>
              <a:t>, Jennifer (2013): Der c-Test: </a:t>
            </a:r>
            <a:r>
              <a:rPr lang="en-US" sz="1000" dirty="0" err="1" smtClean="0">
                <a:solidFill>
                  <a:sysClr val="windowText" lastClr="000000"/>
                </a:solidFill>
              </a:rPr>
              <a:t>Einsatzmöglichkeiten</a:t>
            </a:r>
            <a:r>
              <a:rPr lang="en-US" sz="1000" dirty="0" smtClean="0">
                <a:solidFill>
                  <a:sysClr val="windowText" lastClr="000000"/>
                </a:solidFill>
              </a:rPr>
              <a:t> </a:t>
            </a:r>
            <a:r>
              <a:rPr lang="en-US" sz="1000" dirty="0" err="1" smtClean="0">
                <a:solidFill>
                  <a:sysClr val="windowText" lastClr="000000"/>
                </a:solidFill>
              </a:rPr>
              <a:t>im</a:t>
            </a:r>
            <a:r>
              <a:rPr lang="en-US" sz="1000" dirty="0" smtClean="0">
                <a:solidFill>
                  <a:sysClr val="windowText" lastClr="000000"/>
                </a:solidFill>
              </a:rPr>
              <a:t> </a:t>
            </a:r>
            <a:r>
              <a:rPr lang="en-US" sz="1000" dirty="0" err="1" smtClean="0">
                <a:solidFill>
                  <a:sysClr val="windowText" lastClr="000000"/>
                </a:solidFill>
              </a:rPr>
              <a:t>Bereich</a:t>
            </a:r>
            <a:r>
              <a:rPr lang="en-US" sz="1000" dirty="0" smtClean="0">
                <a:solidFill>
                  <a:sysClr val="windowText" lastClr="000000"/>
                </a:solidFill>
              </a:rPr>
              <a:t> </a:t>
            </a:r>
            <a:r>
              <a:rPr lang="en-US" sz="1000" dirty="0" err="1" smtClean="0">
                <a:solidFill>
                  <a:sysClr val="windowText" lastClr="000000"/>
                </a:solidFill>
              </a:rPr>
              <a:t>DaZ</a:t>
            </a:r>
            <a:r>
              <a:rPr lang="en-US" sz="1000" dirty="0" smtClean="0">
                <a:solidFill>
                  <a:sysClr val="windowText" lastClr="000000"/>
                </a:solidFill>
              </a:rPr>
              <a:t>. </a:t>
            </a:r>
            <a:r>
              <a:rPr lang="en-US" sz="1000" dirty="0" err="1" smtClean="0">
                <a:solidFill>
                  <a:sysClr val="windowText" lastClr="000000"/>
                </a:solidFill>
              </a:rPr>
              <a:t>proDaz</a:t>
            </a:r>
            <a:r>
              <a:rPr lang="en-US" sz="1000" dirty="0" smtClean="0">
                <a:solidFill>
                  <a:sysClr val="windowText" lastClr="000000"/>
                </a:solidFill>
              </a:rPr>
              <a:t>. </a:t>
            </a:r>
            <a:r>
              <a:rPr lang="en-US" sz="1000" dirty="0" err="1" smtClean="0">
                <a:solidFill>
                  <a:sysClr val="windowText" lastClr="000000"/>
                </a:solidFill>
              </a:rPr>
              <a:t>Universität</a:t>
            </a:r>
            <a:r>
              <a:rPr lang="en-US" sz="1000" dirty="0" smtClean="0">
                <a:solidFill>
                  <a:sysClr val="windowText" lastClr="000000"/>
                </a:solidFill>
              </a:rPr>
              <a:t> Duisburg-Essen, </a:t>
            </a:r>
            <a:r>
              <a:rPr lang="en-US" sz="1000" dirty="0" err="1" smtClean="0">
                <a:solidFill>
                  <a:sysClr val="windowText" lastClr="000000"/>
                </a:solidFill>
              </a:rPr>
              <a:t>Stiftung</a:t>
            </a:r>
            <a:r>
              <a:rPr lang="en-US" sz="1000" dirty="0" smtClean="0">
                <a:solidFill>
                  <a:sysClr val="windowText" lastClr="000000"/>
                </a:solidFill>
              </a:rPr>
              <a:t> Mercator. S. 8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16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547813"/>
            <a:ext cx="57594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3351213"/>
            <a:ext cx="4878387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4211638" y="3582988"/>
            <a:ext cx="412750" cy="198437"/>
          </a:xfrm>
          <a:prstGeom prst="ellipse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43438" y="3581400"/>
            <a:ext cx="412750" cy="198438"/>
          </a:xfrm>
          <a:prstGeom prst="ellipse">
            <a:avLst/>
          </a:prstGeom>
          <a:noFill/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92788" y="5664200"/>
            <a:ext cx="411162" cy="196850"/>
          </a:xfrm>
          <a:prstGeom prst="ellipse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24588" y="5651500"/>
            <a:ext cx="412750" cy="198438"/>
          </a:xfrm>
          <a:prstGeom prst="ellipse">
            <a:avLst/>
          </a:prstGeom>
          <a:noFill/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380288" y="5646738"/>
            <a:ext cx="412750" cy="198437"/>
          </a:xfrm>
          <a:prstGeom prst="ellipse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840663" y="5648325"/>
            <a:ext cx="412750" cy="198438"/>
          </a:xfrm>
          <a:prstGeom prst="ellipse">
            <a:avLst/>
          </a:prstGeom>
          <a:noFill/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11638" y="5661025"/>
            <a:ext cx="412750" cy="198438"/>
          </a:xfrm>
          <a:prstGeom prst="ellipse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722813" y="5648325"/>
            <a:ext cx="411162" cy="198438"/>
          </a:xfrm>
          <a:prstGeom prst="ellipse">
            <a:avLst/>
          </a:prstGeom>
          <a:noFill/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42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C-Test – </a:t>
            </a:r>
            <a:r>
              <a:rPr lang="de-DE" sz="3200" b="1" dirty="0" smtClean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Interpretation der Ergenisse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13669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95288" y="1341438"/>
            <a:ext cx="8445500" cy="4884737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Font typeface="Arial" panose="020B0604020202020204" pitchFamily="34" charset="0"/>
              <a:buNone/>
              <a:defRPr/>
            </a:pPr>
            <a:r>
              <a:rPr lang="de-DE" sz="1400" b="1" dirty="0">
                <a:solidFill>
                  <a:prstClr val="black"/>
                </a:solidFill>
                <a:ea typeface="Times New Roman"/>
                <a:cs typeface="Times New Roman"/>
              </a:rPr>
              <a:t>Was sagen die Ergebnisse aus?</a:t>
            </a:r>
            <a:endParaRPr lang="en-US" sz="15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1400" dirty="0">
                <a:solidFill>
                  <a:prstClr val="black"/>
                </a:solidFill>
                <a:ea typeface="Times New Roman"/>
                <a:cs typeface="Times New Roman"/>
              </a:rPr>
              <a:t>Gesamtpunkte kann genutzt werden, um eine Gesamtgruppe in kleinere, homogenere Gruppen zu teilen  </a:t>
            </a:r>
            <a:r>
              <a:rPr lang="de-DE" sz="1400" dirty="0" smtClean="0">
                <a:solidFill>
                  <a:prstClr val="black"/>
                </a:solidFill>
                <a:ea typeface="Times New Roman"/>
                <a:cs typeface="Times New Roman"/>
              </a:rPr>
              <a:t>    </a:t>
            </a:r>
            <a:r>
              <a:rPr lang="de-DE" sz="1400" dirty="0" smtClean="0">
                <a:solidFill>
                  <a:prstClr val="black"/>
                </a:solidFill>
                <a:ea typeface="Times New Roman"/>
                <a:cs typeface="Times New Roman"/>
                <a:sym typeface="Wingdings" panose="05000000000000000000" pitchFamily="2" charset="2"/>
              </a:rPr>
              <a:t> </a:t>
            </a:r>
            <a:r>
              <a:rPr lang="de-DE" sz="1400" dirty="0" smtClean="0">
                <a:solidFill>
                  <a:prstClr val="black"/>
                </a:solidFill>
                <a:ea typeface="Times New Roman"/>
                <a:cs typeface="Times New Roman"/>
              </a:rPr>
              <a:t>es </a:t>
            </a:r>
            <a:r>
              <a:rPr lang="de-DE" sz="1400" dirty="0">
                <a:solidFill>
                  <a:prstClr val="black"/>
                </a:solidFill>
                <a:ea typeface="Times New Roman"/>
                <a:cs typeface="Times New Roman"/>
              </a:rPr>
              <a:t>liegen noch keine zufriedenstellenden Normtabellen vor</a:t>
            </a:r>
            <a:endParaRPr lang="en-US" sz="14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1400" dirty="0" err="1">
                <a:solidFill>
                  <a:prstClr val="black"/>
                </a:solidFill>
                <a:ea typeface="Times New Roman"/>
                <a:cs typeface="Times New Roman"/>
              </a:rPr>
              <a:t>SchülerInnen</a:t>
            </a:r>
            <a:r>
              <a:rPr lang="de-DE" sz="1400" dirty="0">
                <a:solidFill>
                  <a:prstClr val="black"/>
                </a:solidFill>
                <a:ea typeface="Times New Roman"/>
                <a:cs typeface="Times New Roman"/>
              </a:rPr>
              <a:t> mit ähnlicher Punktzahl können in Gruppen zusammengefasst werden </a:t>
            </a:r>
            <a:endParaRPr lang="de-DE" sz="1400" dirty="0" smtClean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1400" b="1" dirty="0">
                <a:solidFill>
                  <a:prstClr val="black"/>
                </a:solidFill>
                <a:ea typeface="Times New Roman"/>
                <a:cs typeface="Times New Roman"/>
              </a:rPr>
              <a:t>s</a:t>
            </a:r>
            <a:r>
              <a:rPr lang="de-DE" sz="14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owohl R/F Werte als auch WE Werte berücksichtigen </a:t>
            </a:r>
            <a:r>
              <a:rPr lang="de-DE" sz="1400" b="1" dirty="0" smtClean="0">
                <a:solidFill>
                  <a:prstClr val="black"/>
                </a:solidFill>
                <a:ea typeface="Times New Roman"/>
                <a:cs typeface="Times New Roman"/>
                <a:sym typeface="Wingdings" pitchFamily="2" charset="2"/>
              </a:rPr>
              <a:t> differenzierte Aussage über Leistungen </a:t>
            </a:r>
          </a:p>
          <a:p>
            <a:pPr lvl="1">
              <a:lnSpc>
                <a:spcPct val="115000"/>
              </a:lnSpc>
              <a:buFont typeface="Calibri"/>
              <a:buChar char="-"/>
              <a:defRPr/>
            </a:pPr>
            <a:r>
              <a:rPr lang="de-DE" sz="1400" b="1" dirty="0" smtClean="0">
                <a:solidFill>
                  <a:prstClr val="black"/>
                </a:solidFill>
                <a:ea typeface="Times New Roman"/>
                <a:cs typeface="Times New Roman"/>
                <a:sym typeface="Wingdings" pitchFamily="2" charset="2"/>
              </a:rPr>
              <a:t>Schüler 1: </a:t>
            </a:r>
            <a:r>
              <a:rPr lang="de-DE" sz="1400" dirty="0" smtClean="0">
                <a:solidFill>
                  <a:prstClr val="black"/>
                </a:solidFill>
                <a:ea typeface="Times New Roman"/>
                <a:cs typeface="Times New Roman"/>
                <a:sym typeface="Wingdings" pitchFamily="2" charset="2"/>
              </a:rPr>
              <a:t>gute allgemeine Sprachkenntnisse (kein Förderbedarf)</a:t>
            </a:r>
          </a:p>
          <a:p>
            <a:pPr lvl="1">
              <a:lnSpc>
                <a:spcPct val="115000"/>
              </a:lnSpc>
              <a:buFont typeface="Calibri"/>
              <a:buChar char="-"/>
              <a:defRPr/>
            </a:pPr>
            <a:r>
              <a:rPr lang="de-DE" sz="1400" b="1" dirty="0" smtClean="0">
                <a:solidFill>
                  <a:prstClr val="black"/>
                </a:solidFill>
                <a:ea typeface="Times New Roman"/>
                <a:cs typeface="Times New Roman"/>
                <a:sym typeface="Wingdings" pitchFamily="2" charset="2"/>
              </a:rPr>
              <a:t>Schüler 2: </a:t>
            </a:r>
            <a:r>
              <a:rPr lang="de-DE" sz="1400" dirty="0" smtClean="0">
                <a:solidFill>
                  <a:prstClr val="black"/>
                </a:solidFill>
                <a:ea typeface="Times New Roman"/>
                <a:cs typeface="Times New Roman"/>
                <a:sym typeface="Wingdings" pitchFamily="2" charset="2"/>
              </a:rPr>
              <a:t>gutes Textverständnis, Schwierigkeiten bei der formalsprachlichen Umsetzung (Orthographie oder Grammatik)</a:t>
            </a:r>
          </a:p>
          <a:p>
            <a:pPr lvl="1">
              <a:lnSpc>
                <a:spcPct val="115000"/>
              </a:lnSpc>
              <a:buFont typeface="Calibri"/>
              <a:buChar char="-"/>
              <a:defRPr/>
            </a:pPr>
            <a:r>
              <a:rPr lang="de-DE" sz="1400" b="1" dirty="0" smtClean="0">
                <a:solidFill>
                  <a:prstClr val="black"/>
                </a:solidFill>
                <a:ea typeface="Times New Roman"/>
                <a:cs typeface="Times New Roman"/>
                <a:sym typeface="Wingdings" pitchFamily="2" charset="2"/>
              </a:rPr>
              <a:t>Schüler 3: </a:t>
            </a:r>
            <a:r>
              <a:rPr lang="de-DE" sz="1400" dirty="0" smtClean="0">
                <a:solidFill>
                  <a:prstClr val="black"/>
                </a:solidFill>
                <a:ea typeface="Times New Roman"/>
                <a:cs typeface="Times New Roman"/>
                <a:sym typeface="Wingdings" pitchFamily="2" charset="2"/>
              </a:rPr>
              <a:t>fehlendes Textverständnis (großer Förderbedarf)</a:t>
            </a:r>
            <a:endParaRPr lang="de-DE" sz="1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Calibri"/>
              <a:buChar char="-"/>
              <a:defRPr/>
            </a:pPr>
            <a:r>
              <a:rPr lang="de-DE" sz="1400" dirty="0" err="1">
                <a:solidFill>
                  <a:prstClr val="black"/>
                </a:solidFill>
                <a:ea typeface="Times New Roman"/>
                <a:cs typeface="Times New Roman"/>
              </a:rPr>
              <a:t>Testform</a:t>
            </a:r>
            <a:r>
              <a:rPr lang="de-DE" sz="1400" dirty="0">
                <a:solidFill>
                  <a:prstClr val="black"/>
                </a:solidFill>
                <a:ea typeface="Times New Roman"/>
                <a:cs typeface="Times New Roman"/>
              </a:rPr>
              <a:t> A und B sollen es ermöglichen einen Lernzuwachs </a:t>
            </a:r>
            <a:r>
              <a:rPr lang="de-DE" sz="1400" dirty="0" smtClean="0">
                <a:solidFill>
                  <a:prstClr val="black"/>
                </a:solidFill>
                <a:ea typeface="Times New Roman"/>
                <a:cs typeface="Times New Roman"/>
              </a:rPr>
              <a:t>festzustellen </a:t>
            </a:r>
            <a:r>
              <a:rPr lang="de-DE" sz="1400" dirty="0" smtClean="0">
                <a:solidFill>
                  <a:prstClr val="black"/>
                </a:solidFill>
                <a:ea typeface="Times New Roman"/>
                <a:cs typeface="Times New Roman"/>
                <a:sym typeface="Wingdings" panose="05000000000000000000" pitchFamily="2" charset="2"/>
              </a:rPr>
              <a:t></a:t>
            </a:r>
            <a:r>
              <a:rPr lang="de-DE" sz="1400" dirty="0" smtClean="0">
                <a:solidFill>
                  <a:prstClr val="black"/>
                </a:solidFill>
                <a:ea typeface="Times New Roman"/>
                <a:cs typeface="Times New Roman"/>
              </a:rPr>
              <a:t>werden </a:t>
            </a:r>
            <a:r>
              <a:rPr lang="de-DE" sz="1400" dirty="0">
                <a:solidFill>
                  <a:prstClr val="black"/>
                </a:solidFill>
                <a:ea typeface="Times New Roman"/>
                <a:cs typeface="Times New Roman"/>
              </a:rPr>
              <a:t>zu verschiedenen Zeitpunkten </a:t>
            </a:r>
            <a:r>
              <a:rPr lang="de-DE" sz="1400" dirty="0" smtClean="0">
                <a:solidFill>
                  <a:prstClr val="black"/>
                </a:solidFill>
                <a:ea typeface="Times New Roman"/>
                <a:cs typeface="Times New Roman"/>
              </a:rPr>
              <a:t>eingesetzt</a:t>
            </a:r>
          </a:p>
          <a:p>
            <a:pPr marL="0" indent="0">
              <a:lnSpc>
                <a:spcPct val="115000"/>
              </a:lnSpc>
              <a:buFont typeface="Arial" panose="020B0604020202020204" pitchFamily="34" charset="0"/>
              <a:buNone/>
              <a:defRPr/>
            </a:pPr>
            <a:endParaRPr lang="de-DE" sz="1400" b="1" dirty="0" smtClean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0" indent="0">
              <a:lnSpc>
                <a:spcPct val="115000"/>
              </a:lnSpc>
              <a:buFont typeface="Arial" panose="020B0604020202020204" pitchFamily="34" charset="0"/>
              <a:buNone/>
              <a:defRPr/>
            </a:pPr>
            <a:r>
              <a:rPr lang="de-DE" sz="14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		Orientierungswerte:</a:t>
            </a:r>
            <a:endParaRPr lang="de-DE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11367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4292600"/>
            <a:ext cx="4627562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4994275"/>
            <a:ext cx="46132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3" name="Content Placeholder 2"/>
          <p:cNvSpPr txBox="1">
            <a:spLocks/>
          </p:cNvSpPr>
          <p:nvPr/>
        </p:nvSpPr>
        <p:spPr bwMode="auto">
          <a:xfrm>
            <a:off x="457200" y="5084763"/>
            <a:ext cx="2819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de-DE" sz="1000" b="1" dirty="0">
                <a:solidFill>
                  <a:srgbClr val="000000"/>
                </a:solidFill>
              </a:rPr>
              <a:t>Literatur: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sz="1000" dirty="0" err="1">
                <a:solidFill>
                  <a:srgbClr val="000000"/>
                </a:solidFill>
              </a:rPr>
              <a:t>Baur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dirty="0" err="1">
                <a:solidFill>
                  <a:srgbClr val="000000"/>
                </a:solidFill>
              </a:rPr>
              <a:t>Rupprecht</a:t>
            </a:r>
            <a:r>
              <a:rPr lang="en-US" sz="1000" dirty="0">
                <a:solidFill>
                  <a:srgbClr val="000000"/>
                </a:solidFill>
              </a:rPr>
              <a:t> S./ Goggin, Melanie/ </a:t>
            </a:r>
            <a:r>
              <a:rPr lang="en-US" sz="1000" dirty="0" err="1">
                <a:solidFill>
                  <a:srgbClr val="000000"/>
                </a:solidFill>
              </a:rPr>
              <a:t>Wrede-Jackes</a:t>
            </a:r>
            <a:r>
              <a:rPr lang="en-US" sz="1000" dirty="0">
                <a:solidFill>
                  <a:srgbClr val="000000"/>
                </a:solidFill>
              </a:rPr>
              <a:t>, Jennifer (2013): Der c-Test: </a:t>
            </a:r>
            <a:r>
              <a:rPr lang="en-US" sz="1000" dirty="0" err="1">
                <a:solidFill>
                  <a:srgbClr val="000000"/>
                </a:solidFill>
              </a:rPr>
              <a:t>Einsatzmöglichkeiten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dirty="0" err="1">
                <a:solidFill>
                  <a:srgbClr val="000000"/>
                </a:solidFill>
              </a:rPr>
              <a:t>im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dirty="0" err="1">
                <a:solidFill>
                  <a:srgbClr val="000000"/>
                </a:solidFill>
              </a:rPr>
              <a:t>Bereich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dirty="0" err="1">
                <a:solidFill>
                  <a:srgbClr val="000000"/>
                </a:solidFill>
              </a:rPr>
              <a:t>DaZ</a:t>
            </a:r>
            <a:r>
              <a:rPr lang="en-US" sz="1000" dirty="0">
                <a:solidFill>
                  <a:srgbClr val="000000"/>
                </a:solidFill>
              </a:rPr>
              <a:t>. </a:t>
            </a:r>
            <a:r>
              <a:rPr lang="en-US" sz="1000" dirty="0" err="1">
                <a:solidFill>
                  <a:srgbClr val="000000"/>
                </a:solidFill>
              </a:rPr>
              <a:t>proDaz</a:t>
            </a:r>
            <a:r>
              <a:rPr lang="en-US" sz="1000" dirty="0">
                <a:solidFill>
                  <a:srgbClr val="000000"/>
                </a:solidFill>
              </a:rPr>
              <a:t>. </a:t>
            </a:r>
            <a:r>
              <a:rPr lang="en-US" sz="1000" dirty="0" err="1">
                <a:solidFill>
                  <a:srgbClr val="000000"/>
                </a:solidFill>
              </a:rPr>
              <a:t>Universität</a:t>
            </a:r>
            <a:r>
              <a:rPr lang="en-US" sz="1000" dirty="0">
                <a:solidFill>
                  <a:srgbClr val="000000"/>
                </a:solidFill>
              </a:rPr>
              <a:t> Duisburg-Essen, </a:t>
            </a:r>
            <a:r>
              <a:rPr lang="en-US" sz="1000" dirty="0" err="1">
                <a:solidFill>
                  <a:srgbClr val="000000"/>
                </a:solidFill>
              </a:rPr>
              <a:t>Stiftung</a:t>
            </a:r>
            <a:r>
              <a:rPr lang="en-US" sz="1000" dirty="0">
                <a:solidFill>
                  <a:srgbClr val="000000"/>
                </a:solidFill>
              </a:rPr>
              <a:t> Mercator. S. 9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2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91512" cy="792163"/>
          </a:xfrm>
        </p:spPr>
        <p:txBody>
          <a:bodyPr/>
          <a:lstStyle/>
          <a:p>
            <a:r>
              <a:rPr lang="de-DE" sz="2800" b="1" dirty="0">
                <a:solidFill>
                  <a:srgbClr val="0070C0"/>
                </a:solidFill>
                <a:latin typeface="+mn-lt"/>
              </a:rPr>
              <a:t>Beispiel </a:t>
            </a:r>
            <a:r>
              <a:rPr lang="de-DE" sz="2800" b="1" dirty="0" smtClean="0">
                <a:solidFill>
                  <a:srgbClr val="0070C0"/>
                </a:solidFill>
                <a:latin typeface="+mn-lt"/>
              </a:rPr>
              <a:t>Schätzverfahren:</a:t>
            </a:r>
            <a:r>
              <a:rPr lang="de-DE" b="1" dirty="0" smtClean="0">
                <a:solidFill>
                  <a:srgbClr val="0070C0"/>
                </a:solidFill>
              </a:rPr>
              <a:t/>
            </a:r>
            <a:br>
              <a:rPr lang="de-DE" b="1" dirty="0" smtClean="0">
                <a:solidFill>
                  <a:srgbClr val="0070C0"/>
                </a:solidFill>
              </a:rPr>
            </a:br>
            <a:r>
              <a:rPr lang="de-DE" sz="2800" b="1" dirty="0" smtClean="0">
                <a:solidFill>
                  <a:schemeClr val="accent3">
                    <a:lumMod val="75000"/>
                  </a:schemeClr>
                </a:solidFill>
              </a:rPr>
              <a:t>„Diagnostische Leitfragen“</a:t>
            </a:r>
            <a:endParaRPr lang="en-US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91512" cy="3992563"/>
          </a:xfrm>
        </p:spPr>
        <p:txBody>
          <a:bodyPr/>
          <a:lstStyle/>
          <a:p>
            <a:r>
              <a:rPr lang="en-US" sz="1800" dirty="0" err="1" smtClean="0"/>
              <a:t>Fragekatalog</a:t>
            </a:r>
            <a:r>
              <a:rPr lang="en-US" sz="1800" dirty="0" smtClean="0"/>
              <a:t> </a:t>
            </a:r>
            <a:r>
              <a:rPr lang="en-US" sz="1800" dirty="0" err="1" smtClean="0"/>
              <a:t>mit</a:t>
            </a:r>
            <a:r>
              <a:rPr lang="en-US" sz="1800" dirty="0" smtClean="0"/>
              <a:t> </a:t>
            </a:r>
            <a:r>
              <a:rPr lang="en-US" sz="1800" dirty="0" err="1" smtClean="0"/>
              <a:t>Fragen</a:t>
            </a:r>
            <a:r>
              <a:rPr lang="en-US" sz="1800" dirty="0" smtClean="0"/>
              <a:t> </a:t>
            </a:r>
            <a:r>
              <a:rPr lang="en-US" sz="1800" dirty="0" err="1" smtClean="0"/>
              <a:t>zur</a:t>
            </a:r>
            <a:r>
              <a:rPr lang="en-US" sz="1800" dirty="0" smtClean="0"/>
              <a:t> </a:t>
            </a:r>
            <a:r>
              <a:rPr lang="en-US" sz="1800" b="1" dirty="0" err="1" smtClean="0"/>
              <a:t>Sprachbiographie</a:t>
            </a:r>
            <a:r>
              <a:rPr lang="en-US" sz="1800" dirty="0" smtClean="0"/>
              <a:t>, </a:t>
            </a:r>
            <a:r>
              <a:rPr lang="en-US" sz="1800" dirty="0" err="1" smtClean="0"/>
              <a:t>dem</a:t>
            </a:r>
            <a:r>
              <a:rPr lang="en-US" sz="1800" dirty="0" smtClean="0"/>
              <a:t> </a:t>
            </a:r>
            <a:r>
              <a:rPr lang="en-US" sz="1800" b="1" dirty="0" err="1" smtClean="0"/>
              <a:t>sprachlichen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Verhalten</a:t>
            </a:r>
            <a:r>
              <a:rPr lang="en-US" sz="1800" b="1" dirty="0" smtClean="0"/>
              <a:t> </a:t>
            </a:r>
            <a:r>
              <a:rPr lang="en-US" sz="1800" dirty="0" smtClean="0"/>
              <a:t>und den </a:t>
            </a:r>
            <a:r>
              <a:rPr lang="en-US" sz="1800" b="1" dirty="0" err="1" smtClean="0"/>
              <a:t>sprachlichen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Fähigkeiten</a:t>
            </a:r>
            <a:r>
              <a:rPr lang="en-US" sz="1800" dirty="0" smtClean="0"/>
              <a:t> des </a:t>
            </a:r>
            <a:r>
              <a:rPr lang="en-US" sz="1800" dirty="0" err="1" smtClean="0"/>
              <a:t>Kindes</a:t>
            </a:r>
            <a:r>
              <a:rPr lang="en-US" sz="1800" dirty="0" smtClean="0"/>
              <a:t>.</a:t>
            </a:r>
          </a:p>
          <a:p>
            <a:r>
              <a:rPr lang="en-US" sz="1800" dirty="0" err="1" smtClean="0"/>
              <a:t>Außerdem</a:t>
            </a:r>
            <a:r>
              <a:rPr lang="en-US" sz="1800" dirty="0" smtClean="0"/>
              <a:t> </a:t>
            </a:r>
            <a:r>
              <a:rPr lang="en-US" sz="1800" dirty="0" err="1" smtClean="0"/>
              <a:t>Untersuchung</a:t>
            </a:r>
            <a:r>
              <a:rPr lang="en-US" sz="1800" dirty="0" smtClean="0"/>
              <a:t> der </a:t>
            </a:r>
            <a:r>
              <a:rPr lang="en-US" sz="1800" dirty="0" err="1" smtClean="0"/>
              <a:t>Äußerungen</a:t>
            </a:r>
            <a:r>
              <a:rPr lang="en-US" sz="1800" dirty="0" smtClean="0"/>
              <a:t> </a:t>
            </a:r>
            <a:r>
              <a:rPr lang="en-US" sz="1800" dirty="0" err="1" smtClean="0"/>
              <a:t>im</a:t>
            </a:r>
            <a:r>
              <a:rPr lang="en-US" sz="1800" dirty="0" smtClean="0"/>
              <a:t> </a:t>
            </a:r>
            <a:r>
              <a:rPr lang="en-US" sz="1800" dirty="0" err="1" smtClean="0"/>
              <a:t>Hinblick</a:t>
            </a:r>
            <a:r>
              <a:rPr lang="en-US" sz="1800" dirty="0" smtClean="0"/>
              <a:t> auf </a:t>
            </a:r>
            <a:r>
              <a:rPr lang="en-US" sz="1800" dirty="0" err="1" smtClean="0"/>
              <a:t>linguisitische</a:t>
            </a:r>
            <a:r>
              <a:rPr lang="en-US" sz="1800" dirty="0" smtClean="0"/>
              <a:t> </a:t>
            </a:r>
            <a:r>
              <a:rPr lang="en-US" sz="1800" dirty="0" err="1" smtClean="0"/>
              <a:t>Kategorien</a:t>
            </a:r>
            <a:r>
              <a:rPr lang="en-US" sz="1800" dirty="0" smtClean="0"/>
              <a:t>: </a:t>
            </a:r>
            <a:r>
              <a:rPr lang="en-US" sz="1800" dirty="0" err="1" smtClean="0"/>
              <a:t>wichtige</a:t>
            </a:r>
            <a:r>
              <a:rPr lang="en-US" sz="1800" dirty="0" smtClean="0"/>
              <a:t> </a:t>
            </a:r>
            <a:r>
              <a:rPr lang="en-US" sz="1800" dirty="0" err="1" smtClean="0"/>
              <a:t>Indikatoren</a:t>
            </a:r>
            <a:r>
              <a:rPr lang="en-US" sz="1800" dirty="0" smtClean="0"/>
              <a:t> </a:t>
            </a:r>
            <a:r>
              <a:rPr lang="en-US" sz="1800" dirty="0" err="1" smtClean="0"/>
              <a:t>stellen</a:t>
            </a:r>
            <a:r>
              <a:rPr lang="en-US" sz="1800" dirty="0" smtClean="0"/>
              <a:t> </a:t>
            </a:r>
            <a:r>
              <a:rPr lang="en-US" sz="1800" dirty="0" err="1" smtClean="0"/>
              <a:t>hierbei</a:t>
            </a:r>
            <a:r>
              <a:rPr lang="en-US" sz="1800" dirty="0" smtClean="0"/>
              <a:t> die </a:t>
            </a:r>
            <a:r>
              <a:rPr lang="en-US" sz="1800" dirty="0" err="1" smtClean="0"/>
              <a:t>Konjugation</a:t>
            </a:r>
            <a:r>
              <a:rPr lang="en-US" sz="1800" dirty="0" smtClean="0"/>
              <a:t> des </a:t>
            </a:r>
            <a:r>
              <a:rPr lang="en-US" sz="1800" dirty="0" err="1" smtClean="0"/>
              <a:t>finiten</a:t>
            </a:r>
            <a:r>
              <a:rPr lang="en-US" sz="1800" dirty="0" smtClean="0"/>
              <a:t> Verbs und die </a:t>
            </a:r>
            <a:r>
              <a:rPr lang="en-US" sz="1800" dirty="0" err="1" smtClean="0"/>
              <a:t>Stellung</a:t>
            </a:r>
            <a:r>
              <a:rPr lang="en-US" sz="1800" dirty="0" smtClean="0"/>
              <a:t> des Verbs </a:t>
            </a:r>
            <a:r>
              <a:rPr lang="en-US" sz="1800" dirty="0" err="1" smtClean="0"/>
              <a:t>im</a:t>
            </a:r>
            <a:r>
              <a:rPr lang="en-US" sz="1800" dirty="0" smtClean="0"/>
              <a:t> </a:t>
            </a:r>
            <a:r>
              <a:rPr lang="en-US" sz="1800" dirty="0" err="1" smtClean="0"/>
              <a:t>Satz</a:t>
            </a:r>
            <a:r>
              <a:rPr lang="en-US" sz="1800" dirty="0" smtClean="0"/>
              <a:t> </a:t>
            </a:r>
            <a:r>
              <a:rPr lang="en-US" sz="1800" dirty="0" err="1" smtClean="0"/>
              <a:t>dar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  </a:t>
            </a:r>
            <a:r>
              <a:rPr lang="en-US" sz="2000" b="1" dirty="0" smtClean="0">
                <a:sym typeface="Wingdings" panose="05000000000000000000" pitchFamily="2" charset="2"/>
              </a:rPr>
              <a:t> </a:t>
            </a:r>
            <a:r>
              <a:rPr lang="en-US" sz="2000" b="1" dirty="0" err="1" smtClean="0"/>
              <a:t>Ziel</a:t>
            </a:r>
            <a:r>
              <a:rPr lang="en-US" sz="2000" b="1" dirty="0" smtClean="0"/>
              <a:t>: </a:t>
            </a:r>
            <a:r>
              <a:rPr lang="en-US" sz="1800" dirty="0" err="1" smtClean="0"/>
              <a:t>strukturelle</a:t>
            </a:r>
            <a:r>
              <a:rPr lang="en-US" sz="1800" dirty="0" smtClean="0"/>
              <a:t> </a:t>
            </a:r>
            <a:r>
              <a:rPr lang="en-US" sz="1800" dirty="0" err="1" smtClean="0"/>
              <a:t>Beobachtung</a:t>
            </a:r>
            <a:r>
              <a:rPr lang="en-US" sz="1800" dirty="0" smtClean="0"/>
              <a:t> und </a:t>
            </a:r>
            <a:r>
              <a:rPr lang="en-US" sz="1800" dirty="0" err="1"/>
              <a:t>E</a:t>
            </a:r>
            <a:r>
              <a:rPr lang="en-US" sz="1800" dirty="0" err="1" smtClean="0"/>
              <a:t>inschätzung</a:t>
            </a:r>
            <a:r>
              <a:rPr lang="en-US" sz="1800" dirty="0" smtClean="0"/>
              <a:t> des </a:t>
            </a:r>
            <a:r>
              <a:rPr lang="en-US" sz="1800" dirty="0" err="1" smtClean="0"/>
              <a:t>Sprachstandes</a:t>
            </a:r>
            <a:r>
              <a:rPr lang="en-US" sz="1800" dirty="0" smtClean="0"/>
              <a:t> </a:t>
            </a:r>
            <a:r>
              <a:rPr lang="en-US" sz="1800" dirty="0" err="1" smtClean="0"/>
              <a:t>im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      </a:t>
            </a:r>
            <a:r>
              <a:rPr lang="en-US" sz="1800" dirty="0" err="1" smtClean="0"/>
              <a:t>Anfangsunterricht</a:t>
            </a:r>
            <a:endParaRPr lang="en-US" sz="1800" b="1" dirty="0"/>
          </a:p>
          <a:p>
            <a:r>
              <a:rPr lang="en-US" sz="1800" dirty="0" smtClean="0"/>
              <a:t>Das </a:t>
            </a:r>
            <a:r>
              <a:rPr lang="en-US" sz="1800" dirty="0" err="1" smtClean="0"/>
              <a:t>Verfahren</a:t>
            </a:r>
            <a:r>
              <a:rPr lang="en-US" sz="1800" dirty="0" smtClean="0"/>
              <a:t> </a:t>
            </a:r>
            <a:r>
              <a:rPr lang="en-US" sz="1800" dirty="0" err="1" smtClean="0"/>
              <a:t>kann</a:t>
            </a:r>
            <a:r>
              <a:rPr lang="en-US" sz="1800" dirty="0" smtClean="0"/>
              <a:t> </a:t>
            </a:r>
            <a:r>
              <a:rPr lang="en-US" sz="1800" dirty="0" err="1" smtClean="0"/>
              <a:t>auch</a:t>
            </a:r>
            <a:r>
              <a:rPr lang="en-US" sz="1800" dirty="0" smtClean="0"/>
              <a:t> </a:t>
            </a:r>
            <a:r>
              <a:rPr lang="en-US" sz="1800" dirty="0" err="1" smtClean="0"/>
              <a:t>ohne</a:t>
            </a:r>
            <a:r>
              <a:rPr lang="en-US" sz="1800" dirty="0" smtClean="0"/>
              <a:t> </a:t>
            </a:r>
            <a:r>
              <a:rPr lang="en-US" sz="1800" dirty="0" err="1" smtClean="0"/>
              <a:t>schriftliche</a:t>
            </a:r>
            <a:r>
              <a:rPr lang="en-US" sz="1800" dirty="0" smtClean="0"/>
              <a:t> </a:t>
            </a:r>
            <a:r>
              <a:rPr lang="en-US" sz="1800" dirty="0" err="1" smtClean="0"/>
              <a:t>Äußerungen</a:t>
            </a:r>
            <a:r>
              <a:rPr lang="en-US" sz="1800" dirty="0" smtClean="0"/>
              <a:t> </a:t>
            </a:r>
            <a:r>
              <a:rPr lang="en-US" sz="1800" dirty="0" err="1" smtClean="0"/>
              <a:t>durchgeführt</a:t>
            </a:r>
            <a:r>
              <a:rPr lang="en-US" sz="1800" dirty="0" smtClean="0"/>
              <a:t> </a:t>
            </a:r>
            <a:r>
              <a:rPr lang="en-US" sz="1800" dirty="0" err="1" smtClean="0"/>
              <a:t>werden</a:t>
            </a:r>
            <a:r>
              <a:rPr lang="en-US" sz="1800" dirty="0" smtClean="0"/>
              <a:t>.</a:t>
            </a:r>
          </a:p>
          <a:p>
            <a:r>
              <a:rPr lang="en-US" sz="1800" dirty="0" err="1" smtClean="0"/>
              <a:t>Empfoheln</a:t>
            </a:r>
            <a:r>
              <a:rPr lang="en-US" sz="1800" dirty="0" smtClean="0"/>
              <a:t> </a:t>
            </a:r>
            <a:r>
              <a:rPr lang="en-US" sz="1800" dirty="0" err="1" smtClean="0"/>
              <a:t>wird</a:t>
            </a:r>
            <a:r>
              <a:rPr lang="en-US" sz="1800" dirty="0" smtClean="0"/>
              <a:t>, die Kinder </a:t>
            </a:r>
            <a:r>
              <a:rPr lang="en-US" sz="1800" dirty="0" err="1" smtClean="0"/>
              <a:t>für</a:t>
            </a:r>
            <a:r>
              <a:rPr lang="en-US" sz="1800" dirty="0" smtClean="0"/>
              <a:t> </a:t>
            </a:r>
            <a:r>
              <a:rPr lang="en-US" sz="1800" dirty="0" err="1" smtClean="0"/>
              <a:t>einen</a:t>
            </a:r>
            <a:r>
              <a:rPr lang="en-US" sz="1800" dirty="0" smtClean="0"/>
              <a:t> Tag </a:t>
            </a:r>
            <a:r>
              <a:rPr lang="en-US" sz="1800" dirty="0" err="1" smtClean="0"/>
              <a:t>zu</a:t>
            </a:r>
            <a:r>
              <a:rPr lang="en-US" sz="1800" dirty="0" smtClean="0"/>
              <a:t> </a:t>
            </a:r>
            <a:r>
              <a:rPr lang="en-US" sz="1800" dirty="0" err="1" smtClean="0"/>
              <a:t>beobachten</a:t>
            </a:r>
            <a:r>
              <a:rPr lang="en-US" sz="1800" dirty="0" smtClean="0"/>
              <a:t> und </a:t>
            </a:r>
            <a:r>
              <a:rPr lang="en-US" sz="1800" dirty="0" err="1" smtClean="0"/>
              <a:t>dabei</a:t>
            </a:r>
            <a:r>
              <a:rPr lang="en-US" sz="1800" dirty="0" smtClean="0"/>
              <a:t> </a:t>
            </a:r>
            <a:r>
              <a:rPr lang="en-US" sz="1800" dirty="0" err="1" smtClean="0"/>
              <a:t>jene</a:t>
            </a:r>
            <a:r>
              <a:rPr lang="en-US" sz="1800" dirty="0" smtClean="0"/>
              <a:t> </a:t>
            </a:r>
            <a:r>
              <a:rPr lang="en-US" sz="1800" dirty="0" err="1" smtClean="0"/>
              <a:t>Fragen</a:t>
            </a:r>
            <a:r>
              <a:rPr lang="en-US" sz="1800" dirty="0" smtClean="0"/>
              <a:t> </a:t>
            </a:r>
            <a:r>
              <a:rPr lang="en-US" sz="1800" dirty="0" err="1" smtClean="0"/>
              <a:t>auszuwählen</a:t>
            </a:r>
            <a:r>
              <a:rPr lang="en-US" sz="1800" dirty="0" smtClean="0"/>
              <a:t>, </a:t>
            </a:r>
            <a:r>
              <a:rPr lang="de-DE" sz="1800" dirty="0" smtClean="0"/>
              <a:t>die </a:t>
            </a:r>
            <a:r>
              <a:rPr lang="de-DE" sz="1800" dirty="0"/>
              <a:t>für die jeweilige Lebenssituation der SchülerInnen und das Erhebungsziel sinnvoll </a:t>
            </a:r>
            <a:r>
              <a:rPr lang="de-DE" sz="1800" dirty="0" smtClean="0"/>
              <a:t>erscheinen.</a:t>
            </a:r>
          </a:p>
          <a:p>
            <a:r>
              <a:rPr lang="de-DE" sz="1800" dirty="0" smtClean="0"/>
              <a:t>Die Beobachtungsergebnisse können mit früheren Beobachtungen desselben Kindes oder mit den Leistungen anderer SchülerInnen verglichen werden.</a:t>
            </a:r>
            <a:endParaRPr lang="en-US" sz="1800" dirty="0" smtClean="0"/>
          </a:p>
          <a:p>
            <a:pPr marL="0" lvl="0" indent="0" algn="just" eaLnBrk="1" fontAlgn="auto" hangingPunct="1">
              <a:lnSpc>
                <a:spcPct val="115000"/>
              </a:lnSpc>
              <a:spcAft>
                <a:spcPts val="0"/>
              </a:spcAft>
              <a:buNone/>
            </a:pPr>
            <a:endParaRPr lang="de-DE" sz="1100" b="1" dirty="0" smtClean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0" lvl="0" indent="0" algn="just" eaLnBrk="1" fontAlgn="auto" hangingPunct="1">
              <a:lnSpc>
                <a:spcPct val="115000"/>
              </a:lnSpc>
              <a:spcAft>
                <a:spcPts val="0"/>
              </a:spcAft>
              <a:buNone/>
            </a:pPr>
            <a:r>
              <a:rPr lang="de-DE" sz="11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Literatur</a:t>
            </a:r>
            <a:r>
              <a:rPr lang="de-DE" sz="1100" b="1" dirty="0">
                <a:solidFill>
                  <a:prstClr val="black"/>
                </a:solidFill>
                <a:ea typeface="Times New Roman"/>
                <a:cs typeface="Times New Roman"/>
              </a:rPr>
              <a:t>: </a:t>
            </a:r>
            <a:endParaRPr lang="en-US" sz="1100" b="1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0" algn="just">
              <a:spcAft>
                <a:spcPts val="0"/>
              </a:spcAft>
              <a:buFont typeface="Calibri"/>
              <a:buChar char="-"/>
            </a:pPr>
            <a:r>
              <a:rPr lang="de-DE" sz="1100" dirty="0">
                <a:ea typeface="Times New Roman"/>
                <a:cs typeface="Times New Roman"/>
              </a:rPr>
              <a:t>Knapp, Werner (2001): Diagnostische Leitfragen. Sprachschwierigkeiten bei Kindern aus sprachlichen Minderheiten. In: </a:t>
            </a:r>
            <a:r>
              <a:rPr lang="de-DE" sz="1100" dirty="0" smtClean="0">
                <a:ea typeface="Times New Roman"/>
                <a:cs typeface="Times New Roman"/>
              </a:rPr>
              <a:t>Praxis</a:t>
            </a:r>
          </a:p>
          <a:p>
            <a:pPr lvl="0" algn="just">
              <a:spcAft>
                <a:spcPts val="0"/>
              </a:spcAft>
              <a:buFont typeface="Calibri"/>
              <a:buChar char="-"/>
            </a:pPr>
            <a:r>
              <a:rPr lang="de-DE" sz="1100" dirty="0">
                <a:ea typeface="Times New Roman"/>
                <a:cs typeface="Times New Roman"/>
              </a:rPr>
              <a:t> </a:t>
            </a:r>
            <a:r>
              <a:rPr lang="de-DE" sz="1100" dirty="0" smtClean="0">
                <a:ea typeface="Times New Roman"/>
                <a:cs typeface="Times New Roman"/>
              </a:rPr>
              <a:t>      </a:t>
            </a:r>
            <a:r>
              <a:rPr lang="de-DE" sz="1100" dirty="0">
                <a:ea typeface="Times New Roman"/>
                <a:cs typeface="Times New Roman"/>
              </a:rPr>
              <a:t>Grundschule, 3/2001. S. 4-6</a:t>
            </a:r>
            <a:endParaRPr lang="de-DE" sz="1400" dirty="0">
              <a:latin typeface="Trebuchet MS"/>
              <a:ea typeface="Times New Roman"/>
              <a:cs typeface="Times New Roman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33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de-DE" sz="32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C-Test – </a:t>
            </a:r>
            <a:r>
              <a:rPr lang="de-DE" sz="3200" b="1" dirty="0" smtClean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Interpretation der Ergebnisse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15717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Content Placeholder 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752600"/>
            <a:ext cx="407987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89400"/>
            <a:ext cx="407987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1163" y="1752600"/>
            <a:ext cx="3384550" cy="2276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600" b="1" kern="0" dirty="0">
                <a:solidFill>
                  <a:prstClr val="black"/>
                </a:solidFill>
                <a:latin typeface="Calibri"/>
              </a:rPr>
              <a:t>Bitte werten Sie diese Fallbeispiele aus und interpretieren Sie die Ergebnisse.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800" b="1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 err="1">
                <a:solidFill>
                  <a:prstClr val="black"/>
                </a:solidFill>
                <a:latin typeface="Calibri"/>
              </a:rPr>
              <a:t>Textbeispiel</a:t>
            </a:r>
            <a:r>
              <a:rPr lang="en-US" sz="1000" b="1" kern="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000" kern="0" dirty="0" err="1">
                <a:solidFill>
                  <a:prstClr val="black"/>
                </a:solidFill>
                <a:latin typeface="Calibri"/>
              </a:rPr>
              <a:t>Katja</a:t>
            </a:r>
            <a:r>
              <a:rPr lang="en-US" sz="1000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00" kern="0" dirty="0" err="1">
                <a:solidFill>
                  <a:prstClr val="black"/>
                </a:solidFill>
                <a:latin typeface="Calibri"/>
              </a:rPr>
              <a:t>Schnitzer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975" y="4394200"/>
            <a:ext cx="3384550" cy="1476375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/>
            </a:solidFill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500" b="1" kern="0" dirty="0">
                <a:solidFill>
                  <a:srgbClr val="1F497D"/>
                </a:solidFill>
                <a:latin typeface="Calibri"/>
              </a:rPr>
              <a:t>Mädchen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500" b="1" kern="0" dirty="0">
                <a:solidFill>
                  <a:srgbClr val="1F497D"/>
                </a:solidFill>
                <a:latin typeface="Calibri"/>
              </a:rPr>
              <a:t>L1 Türkisch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500" b="1" kern="0" dirty="0">
                <a:solidFill>
                  <a:srgbClr val="1F497D"/>
                </a:solidFill>
                <a:latin typeface="Calibri"/>
              </a:rPr>
              <a:t>besucht eine Vorbereitungsklasse in Deutschland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500" b="1" kern="0" dirty="0">
                <a:solidFill>
                  <a:srgbClr val="1F497D"/>
                </a:solidFill>
                <a:latin typeface="Calibri"/>
              </a:rPr>
              <a:t>14-20 Jahre alt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500" b="1" kern="0" dirty="0">
                <a:solidFill>
                  <a:srgbClr val="1F497D"/>
                </a:solidFill>
                <a:latin typeface="Calibri"/>
              </a:rPr>
              <a:t>seit ca. einem  Jahr in Deutschland</a:t>
            </a:r>
            <a:endParaRPr lang="en-US" sz="1500" b="1" kern="0" dirty="0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9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-25261" y="764704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Beispiel Dossiers:</a:t>
            </a:r>
            <a:b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</a:br>
            <a:r>
              <a:rPr lang="de-DE" sz="3200" b="1" dirty="0" smtClean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Förderdossier DaZ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17765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23850" y="1755775"/>
            <a:ext cx="8229600" cy="3995738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15000"/>
              </a:lnSpc>
              <a:defRPr/>
            </a:pPr>
            <a:r>
              <a:rPr lang="de-DE" b="1" dirty="0" smtClean="0"/>
              <a:t>Ziel: </a:t>
            </a:r>
            <a:r>
              <a:rPr lang="de-DE" dirty="0" smtClean="0">
                <a:ea typeface="Times New Roman"/>
                <a:cs typeface="Times New Roman"/>
              </a:rPr>
              <a:t>Unterstützung bei </a:t>
            </a:r>
            <a:r>
              <a:rPr lang="de-DE" dirty="0">
                <a:ea typeface="Times New Roman"/>
                <a:cs typeface="Times New Roman"/>
              </a:rPr>
              <a:t>der Analyse der sprachlichen </a:t>
            </a:r>
            <a:r>
              <a:rPr lang="de-DE" dirty="0" smtClean="0">
                <a:ea typeface="Times New Roman"/>
                <a:cs typeface="Times New Roman"/>
              </a:rPr>
              <a:t>Fähigkeiten (ressourcenorientiert) und Dokumentation </a:t>
            </a:r>
            <a:r>
              <a:rPr lang="de-DE" dirty="0">
                <a:ea typeface="Times New Roman"/>
                <a:cs typeface="Times New Roman"/>
              </a:rPr>
              <a:t>der </a:t>
            </a:r>
            <a:r>
              <a:rPr lang="de-DE" dirty="0" smtClean="0">
                <a:ea typeface="Times New Roman"/>
                <a:cs typeface="Times New Roman"/>
              </a:rPr>
              <a:t>Sprachförderung; Hilfestellungen </a:t>
            </a:r>
            <a:r>
              <a:rPr lang="de-DE" dirty="0">
                <a:ea typeface="Times New Roman"/>
                <a:cs typeface="Times New Roman"/>
              </a:rPr>
              <a:t>für die Kommunikation mit Eltern und </a:t>
            </a:r>
            <a:r>
              <a:rPr lang="de-DE" dirty="0" smtClean="0">
                <a:ea typeface="Times New Roman"/>
                <a:cs typeface="Times New Roman"/>
              </a:rPr>
              <a:t>Behörden</a:t>
            </a:r>
          </a:p>
          <a:p>
            <a:pPr algn="just">
              <a:lnSpc>
                <a:spcPct val="115000"/>
              </a:lnSpc>
              <a:defRPr/>
            </a:pPr>
            <a:r>
              <a:rPr lang="de-DE" b="1" dirty="0" smtClean="0">
                <a:ea typeface="Times New Roman"/>
                <a:cs typeface="Times New Roman"/>
              </a:rPr>
              <a:t>Zielgruppe: </a:t>
            </a:r>
            <a:r>
              <a:rPr lang="de-DE" dirty="0" err="1" smtClean="0">
                <a:ea typeface="Times New Roman"/>
                <a:cs typeface="Times New Roman"/>
              </a:rPr>
              <a:t>SchülerInnen</a:t>
            </a:r>
            <a:r>
              <a:rPr lang="de-DE" dirty="0" smtClean="0">
                <a:ea typeface="Times New Roman"/>
                <a:cs typeface="Times New Roman"/>
              </a:rPr>
              <a:t> aller Schulstufen und Niveaus</a:t>
            </a:r>
            <a:endParaRPr lang="en-US" b="1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defRPr/>
            </a:pPr>
            <a:r>
              <a:rPr lang="de-DE" b="1" dirty="0" smtClean="0"/>
              <a:t>Materialien: </a:t>
            </a:r>
            <a:r>
              <a:rPr lang="de-DE" dirty="0" smtClean="0">
                <a:ea typeface="Times New Roman"/>
                <a:cs typeface="Times New Roman"/>
              </a:rPr>
              <a:t>Dokumentation </a:t>
            </a:r>
            <a:r>
              <a:rPr lang="de-DE" dirty="0">
                <a:ea typeface="Times New Roman"/>
                <a:cs typeface="Times New Roman"/>
              </a:rPr>
              <a:t>der </a:t>
            </a:r>
            <a:r>
              <a:rPr lang="de-DE" dirty="0" smtClean="0">
                <a:ea typeface="Times New Roman"/>
                <a:cs typeface="Times New Roman"/>
              </a:rPr>
              <a:t>Frühförderung, Analyseinstrument, Semester-bilanz, Elternfragebögen (in 11 verschiedenen Sprachen), Dokumentensammlung</a:t>
            </a:r>
          </a:p>
          <a:p>
            <a:pPr algn="just">
              <a:lnSpc>
                <a:spcPct val="115000"/>
              </a:lnSpc>
              <a:defRPr/>
            </a:pPr>
            <a:r>
              <a:rPr lang="de-DE" dirty="0" smtClean="0">
                <a:ea typeface="Times New Roman"/>
                <a:cs typeface="Times New Roman"/>
                <a:sym typeface="Wingdings" pitchFamily="2" charset="2"/>
              </a:rPr>
              <a:t>zielt sehr stark auf die Zusammenarbeit zwischen den verschiedenen Lehrpersonen ab (gemeinsam erstelltes Dossier)</a:t>
            </a:r>
            <a:endParaRPr lang="de-DE" dirty="0" smtClean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defRPr/>
            </a:pPr>
            <a:r>
              <a:rPr lang="de-DE" b="1" dirty="0"/>
              <a:t>s</a:t>
            </a:r>
            <a:r>
              <a:rPr lang="de-DE" b="1" dirty="0" smtClean="0"/>
              <a:t>prachliche Kompetenzen: </a:t>
            </a:r>
            <a:r>
              <a:rPr lang="de-DE" dirty="0" smtClean="0"/>
              <a:t>mündlich, schriftlich, produktiv, rezeptiv, Lese-verstehen, Grammatik </a:t>
            </a:r>
            <a:r>
              <a:rPr lang="de-DE" sz="2600" i="1" dirty="0" smtClean="0"/>
              <a:t>(Einstufung der Kompetenzen nach GER und den Erwerbsstufen nach Diehl)</a:t>
            </a:r>
          </a:p>
          <a:p>
            <a:pPr marL="0" indent="0" algn="just">
              <a:lnSpc>
                <a:spcPct val="115000"/>
              </a:lnSpc>
              <a:buFont typeface="Arial" panose="020B0604020202020204" pitchFamily="34" charset="0"/>
              <a:buNone/>
              <a:defRPr/>
            </a:pPr>
            <a:endParaRPr lang="de-DE" sz="2300" u="sng" dirty="0"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buFont typeface="Arial" panose="020B0604020202020204" pitchFamily="34" charset="0"/>
              <a:buNone/>
              <a:defRPr/>
            </a:pPr>
            <a:r>
              <a:rPr lang="de-DE" sz="2300" b="1" dirty="0" smtClean="0">
                <a:ea typeface="Times New Roman"/>
                <a:cs typeface="Times New Roman"/>
              </a:rPr>
              <a:t>Literatur</a:t>
            </a:r>
            <a:r>
              <a:rPr lang="de-DE" sz="2300" b="1" dirty="0">
                <a:ea typeface="Times New Roman"/>
                <a:cs typeface="Times New Roman"/>
              </a:rPr>
              <a:t>:</a:t>
            </a:r>
            <a:endParaRPr lang="en-US" sz="2300" b="1" dirty="0">
              <a:latin typeface="Trebuchet MS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buFont typeface="Calibri"/>
              <a:buChar char="-"/>
              <a:defRPr/>
            </a:pPr>
            <a:r>
              <a:rPr lang="de-DE" sz="2000" dirty="0">
                <a:ea typeface="Times New Roman"/>
                <a:cs typeface="Times New Roman"/>
              </a:rPr>
              <a:t>Departement für Erziehung und Kultur (2010): Förderdossier </a:t>
            </a:r>
            <a:r>
              <a:rPr lang="de-DE" sz="2000" dirty="0" err="1">
                <a:ea typeface="Times New Roman"/>
                <a:cs typeface="Times New Roman"/>
              </a:rPr>
              <a:t>DaZ</a:t>
            </a:r>
            <a:r>
              <a:rPr lang="de-DE" sz="2000" dirty="0">
                <a:ea typeface="Times New Roman"/>
                <a:cs typeface="Times New Roman"/>
              </a:rPr>
              <a:t>. Pädagogische Hochschule Thurgau. Lehre Weiterbildung </a:t>
            </a:r>
            <a:r>
              <a:rPr lang="de-DE" sz="2000" dirty="0" smtClean="0">
                <a:ea typeface="Times New Roman"/>
                <a:cs typeface="Times New Roman"/>
              </a:rPr>
              <a:t>Forschung</a:t>
            </a:r>
          </a:p>
          <a:p>
            <a:pPr marL="0" indent="0" algn="just">
              <a:lnSpc>
                <a:spcPct val="115000"/>
              </a:lnSpc>
              <a:buFont typeface="Arial" panose="020B0604020202020204" pitchFamily="34" charset="0"/>
              <a:buNone/>
              <a:defRPr/>
            </a:pPr>
            <a:r>
              <a:rPr lang="en-US" sz="1600" dirty="0" smtClean="0"/>
              <a:t>              </a:t>
            </a:r>
            <a:r>
              <a:rPr lang="en-US" sz="1600" dirty="0" smtClean="0">
                <a:hlinkClick r:id="rId6"/>
              </a:rPr>
              <a:t>http</a:t>
            </a:r>
            <a:r>
              <a:rPr lang="en-US" sz="1600" dirty="0">
                <a:hlinkClick r:id="rId6"/>
              </a:rPr>
              <a:t>://</a:t>
            </a:r>
            <a:r>
              <a:rPr lang="en-US" sz="1600" dirty="0" smtClean="0">
                <a:hlinkClick r:id="rId6"/>
              </a:rPr>
              <a:t>avk.formular.tg.ch/dokumente/temp/30942243-F0D6-CABE-427DA7EC69263FF4/Foerderdossier_DaZ_19_1_12.pdf?CFID=63883378&amp;CFTOKEN=22240617</a:t>
            </a:r>
            <a:endParaRPr lang="en-US" sz="1600" dirty="0" smtClean="0"/>
          </a:p>
          <a:p>
            <a:pPr marL="0" indent="0" algn="just">
              <a:lnSpc>
                <a:spcPct val="115000"/>
              </a:lnSpc>
              <a:buFont typeface="Arial" panose="020B0604020202020204" pitchFamily="34" charset="0"/>
              <a:buNone/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122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  <a:latin typeface="+mn-lt"/>
                <a:ea typeface="ＭＳ Ｐゴシック" panose="020B0600070205080204" pitchFamily="34" charset="-128"/>
              </a:rPr>
              <a:t>Förderdossier DaZ </a:t>
            </a: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  <a:latin typeface="+mn-lt"/>
                <a:ea typeface="ＭＳ Ｐゴシック" panose="020B0600070205080204" pitchFamily="34" charset="-128"/>
              </a:rPr>
              <a:t>- Beispielmaterial</a:t>
            </a:r>
            <a:endParaRPr lang="de-DE" sz="28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1981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521970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033713"/>
            <a:ext cx="422275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6838" y="4752975"/>
            <a:ext cx="4160837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Literatur:</a:t>
            </a:r>
            <a:endParaRPr lang="en-US" sz="1200" b="1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marL="342900" indent="-342900" algn="just" eaLnBrk="1" fontAlgn="auto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Calibri"/>
              <a:buChar char="-"/>
              <a:defRPr/>
            </a:pPr>
            <a:r>
              <a:rPr lang="de-DE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Departement für Erziehung und Kultur (2010): Förderdossier </a:t>
            </a:r>
            <a:r>
              <a:rPr lang="de-DE" sz="1100" dirty="0" err="1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DaZ</a:t>
            </a:r>
            <a:r>
              <a:rPr lang="de-DE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. Pädagogische Hochschule Thurgau. Lehre Weiterbildung Forschung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4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28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Förderdossier DaZ - Beispielmaterial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2186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636713"/>
            <a:ext cx="5461000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Rectangle 1"/>
          <p:cNvSpPr>
            <a:spLocks noChangeArrowheads="1"/>
          </p:cNvSpPr>
          <p:nvPr/>
        </p:nvSpPr>
        <p:spPr bwMode="auto">
          <a:xfrm>
            <a:off x="684213" y="5508625"/>
            <a:ext cx="820896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de-DE" sz="1100" b="1">
                <a:solidFill>
                  <a:srgbClr val="000000"/>
                </a:solidFill>
                <a:cs typeface="Times New Roman" panose="02020603050405020304" pitchFamily="18" charset="0"/>
              </a:rPr>
              <a:t>Literatur:</a:t>
            </a:r>
            <a:endParaRPr lang="en-US" sz="1100" b="1">
              <a:solidFill>
                <a:srgbClr val="00000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de-DE" sz="1100">
                <a:solidFill>
                  <a:srgbClr val="000000"/>
                </a:solidFill>
                <a:cs typeface="Times New Roman" panose="02020603050405020304" pitchFamily="18" charset="0"/>
              </a:rPr>
              <a:t>Departement für Erziehung und Kultur (2010): Förderdossier DaZ. Pädagogische Hochschule Thurgau. Lehre Weiterbildung Forschung</a:t>
            </a:r>
          </a:p>
        </p:txBody>
      </p:sp>
    </p:spTree>
    <p:extLst>
      <p:ext uri="{BB962C8B-B14F-4D97-AF65-F5344CB8AC3E}">
        <p14:creationId xmlns:p14="http://schemas.microsoft.com/office/powerpoint/2010/main" val="27347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Förderdossier DaZ - Beispielmaterial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23909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412875"/>
            <a:ext cx="36353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1" name="Rectangle 10"/>
          <p:cNvSpPr>
            <a:spLocks noChangeArrowheads="1"/>
          </p:cNvSpPr>
          <p:nvPr/>
        </p:nvSpPr>
        <p:spPr bwMode="auto">
          <a:xfrm>
            <a:off x="4572000" y="5013325"/>
            <a:ext cx="391795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15000"/>
              </a:lnSpc>
              <a:buFontTx/>
              <a:buNone/>
            </a:pPr>
            <a:r>
              <a:rPr lang="de-DE" sz="1200" b="1">
                <a:solidFill>
                  <a:srgbClr val="000000"/>
                </a:solidFill>
                <a:cs typeface="Times New Roman" panose="02020603050405020304" pitchFamily="18" charset="0"/>
              </a:rPr>
              <a:t>Literatur:</a:t>
            </a:r>
            <a:r>
              <a:rPr lang="en-US" sz="1200" b="1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100">
                <a:solidFill>
                  <a:srgbClr val="000000"/>
                </a:solidFill>
                <a:cs typeface="Times New Roman" panose="02020603050405020304" pitchFamily="18" charset="0"/>
              </a:rPr>
              <a:t>Departement für Erziehung und Kultur (2010): Förderdossier DaZ. Pädagogische Hochschule Thurgau. Lehre Weiterbildung Forschung.</a:t>
            </a:r>
            <a:endParaRPr lang="en-US" sz="1600" b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3912" name="Rectangle 2"/>
          <p:cNvSpPr>
            <a:spLocks noChangeArrowheads="1"/>
          </p:cNvSpPr>
          <p:nvPr/>
        </p:nvSpPr>
        <p:spPr bwMode="auto">
          <a:xfrm rot="798052">
            <a:off x="5018088" y="2963863"/>
            <a:ext cx="39163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sz="2400" b="1">
                <a:solidFill>
                  <a:srgbClr val="77933C"/>
                </a:solidFill>
              </a:rPr>
              <a:t>Einschätzung des Erwerbsstands der Grammatik </a:t>
            </a:r>
            <a:r>
              <a:rPr lang="de-DE" sz="1800" b="1">
                <a:solidFill>
                  <a:srgbClr val="77933C"/>
                </a:solidFill>
              </a:rPr>
              <a:t>(nach Diehl)</a:t>
            </a: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28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Förderdossier DaZ - Beispielmaterial</a:t>
            </a:r>
            <a:endParaRPr lang="de-DE" sz="32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25957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8" name="Rectangle 10"/>
          <p:cNvSpPr>
            <a:spLocks noChangeArrowheads="1"/>
          </p:cNvSpPr>
          <p:nvPr/>
        </p:nvSpPr>
        <p:spPr bwMode="auto">
          <a:xfrm>
            <a:off x="4572000" y="5013325"/>
            <a:ext cx="391795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15000"/>
              </a:lnSpc>
              <a:buFontTx/>
              <a:buNone/>
            </a:pPr>
            <a:r>
              <a:rPr lang="de-DE" sz="1200" b="1">
                <a:solidFill>
                  <a:srgbClr val="000000"/>
                </a:solidFill>
                <a:cs typeface="Times New Roman" panose="02020603050405020304" pitchFamily="18" charset="0"/>
              </a:rPr>
              <a:t>Literatur:</a:t>
            </a:r>
            <a:r>
              <a:rPr lang="en-US" sz="1200" b="1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100">
                <a:solidFill>
                  <a:srgbClr val="000000"/>
                </a:solidFill>
                <a:cs typeface="Times New Roman" panose="02020603050405020304" pitchFamily="18" charset="0"/>
              </a:rPr>
              <a:t>Departement für Erziehung und Kultur (2010): Förderdossier DaZ. Pädagogische Hochschule Thurgau. Lehre Weiterbildung Forschung.</a:t>
            </a:r>
            <a:endParaRPr lang="en-US" sz="1600" b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595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2956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0" name="Rectangle 11"/>
          <p:cNvSpPr>
            <a:spLocks noChangeArrowheads="1"/>
          </p:cNvSpPr>
          <p:nvPr/>
        </p:nvSpPr>
        <p:spPr bwMode="auto">
          <a:xfrm rot="798052">
            <a:off x="4811713" y="2855913"/>
            <a:ext cx="3917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sz="2400" b="1">
                <a:solidFill>
                  <a:srgbClr val="77933C"/>
                </a:solidFill>
              </a:rPr>
              <a:t>Thematische Absprachen zwischen Sprach- und Fachlehrpersonen</a:t>
            </a: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Förderdossier DaZ </a:t>
            </a: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  <a:ea typeface="ＭＳ Ｐゴシック" panose="020B0600070205080204" pitchFamily="34" charset="-128"/>
              </a:rPr>
              <a:t>– mehrsprachige Elternfragebögen</a:t>
            </a:r>
            <a:endParaRPr lang="de-DE" sz="31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28005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477963"/>
            <a:ext cx="3262313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455738"/>
            <a:ext cx="3278188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10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4400" b="1" dirty="0" smtClean="0">
                <a:solidFill>
                  <a:srgbClr val="0000FF"/>
                </a:solidFill>
                <a:ea typeface="ＭＳ Ｐゴシック" pitchFamily="34" charset="-128"/>
                <a:cs typeface="Arial" charset="0"/>
              </a:rPr>
              <a:t>6. </a:t>
            </a:r>
            <a:r>
              <a:rPr lang="de-DE" sz="4400" b="1" dirty="0" smtClean="0">
                <a:solidFill>
                  <a:srgbClr val="0000FF"/>
                </a:solidFill>
              </a:rPr>
              <a:t>Reflexion über kennengelernte Sprachstandserhebungsverfahren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55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 indent="361950" algn="l">
              <a:defRPr/>
            </a:pPr>
            <a:r>
              <a:rPr lang="de-DE" sz="30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Feedback zu den Instrumenten &amp; Ergebnissen</a:t>
            </a:r>
            <a:endParaRPr lang="de-DE" sz="3000" b="1" dirty="0" smtClean="0">
              <a:solidFill>
                <a:srgbClr val="00FF00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30051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40691">
            <a:off x="6277095" y="3233287"/>
            <a:ext cx="2276984" cy="108012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51618" y="1772444"/>
            <a:ext cx="86407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Bitte kommentieren Sie die kennengelernten Verfahren auf den jeweiligen Plakaten: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9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-34290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</a:rPr>
              <a:t>Grün:   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Welche Vorteile sehen Sie?</a:t>
            </a: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-34290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Rot:      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Welche Nachteile sehen Sie?</a:t>
            </a: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-34290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</a:rPr>
              <a:t>Gelb: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</a:rPr>
              <a:t>    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Was ist Ihnen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noch unklar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?</a:t>
            </a: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-34290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alibri" panose="020F0502020204030204" pitchFamily="34" charset="0"/>
              </a:rPr>
              <a:t>Blau:    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Können Sie sich vorstellen, das Verfahren selbst </a:t>
            </a: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           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einzusetzen und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warum (nicht)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?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 indent="361950" algn="l"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Reflexion &amp; Diskussion</a:t>
            </a:r>
          </a:p>
        </p:txBody>
      </p:sp>
      <p:pic>
        <p:nvPicPr>
          <p:cNvPr id="130051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23850" y="1628775"/>
            <a:ext cx="8640763" cy="4248150"/>
          </a:xfrm>
        </p:spPr>
        <p:txBody>
          <a:bodyPr/>
          <a:lstStyle/>
          <a:p>
            <a:pPr lvl="0"/>
            <a:r>
              <a:rPr lang="de-DE" sz="2000" dirty="0"/>
              <a:t>Es gibt </a:t>
            </a:r>
            <a:r>
              <a:rPr lang="de-DE" sz="2000" b="1" dirty="0"/>
              <a:t>viele Verfahren </a:t>
            </a:r>
            <a:r>
              <a:rPr lang="de-DE" sz="2000" dirty="0"/>
              <a:t>zur </a:t>
            </a:r>
            <a:r>
              <a:rPr lang="de-DE" sz="2000" dirty="0" err="1"/>
              <a:t>Sprachstandserhebung</a:t>
            </a:r>
            <a:endParaRPr lang="de-DE" sz="2000" dirty="0"/>
          </a:p>
          <a:p>
            <a:pPr lvl="0"/>
            <a:r>
              <a:rPr lang="de-DE" sz="2000" dirty="0"/>
              <a:t>Die meisten richten sich an die </a:t>
            </a:r>
            <a:r>
              <a:rPr lang="de-DE" sz="2000" b="1" dirty="0"/>
              <a:t>Altersgruppe von 5-6 </a:t>
            </a:r>
            <a:r>
              <a:rPr lang="de-DE" sz="2000" dirty="0"/>
              <a:t>Jahren (meist Selektionsdiagnostik für Einschulung)</a:t>
            </a:r>
            <a:endParaRPr lang="en-US" sz="2000" dirty="0"/>
          </a:p>
          <a:p>
            <a:pPr lvl="0"/>
            <a:r>
              <a:rPr lang="de-DE" sz="2000" b="1" dirty="0"/>
              <a:t>Fehlende Transparenz: </a:t>
            </a:r>
            <a:r>
              <a:rPr lang="de-DE" sz="2000" dirty="0"/>
              <a:t>Funktion der Tests (Diagnostik/Selektion) wird häufig nicht klar definiert, unklar an welcher Norm Auswertung orientiert ist</a:t>
            </a:r>
            <a:endParaRPr lang="en-US" sz="2000" dirty="0"/>
          </a:p>
          <a:p>
            <a:pPr lvl="0"/>
            <a:r>
              <a:rPr lang="de-DE" sz="2000" dirty="0"/>
              <a:t>Häufig </a:t>
            </a:r>
            <a:r>
              <a:rPr lang="de-DE" sz="2000" b="1" dirty="0"/>
              <a:t>undifferenzierte Beurteilung</a:t>
            </a:r>
            <a:r>
              <a:rPr lang="de-DE" sz="2000" dirty="0"/>
              <a:t> der mehrsprachigen Schüler mit den </a:t>
            </a:r>
            <a:r>
              <a:rPr lang="de-DE" sz="2000" dirty="0" smtClean="0"/>
              <a:t>Normen </a:t>
            </a:r>
            <a:r>
              <a:rPr lang="de-DE" sz="2000" dirty="0"/>
              <a:t>der Muttersprachler</a:t>
            </a:r>
          </a:p>
          <a:p>
            <a:pPr lvl="0"/>
            <a:r>
              <a:rPr lang="de-DE" sz="2000" dirty="0"/>
              <a:t>Wenig Verfahren geben </a:t>
            </a:r>
            <a:r>
              <a:rPr lang="de-DE" sz="2000" b="1" dirty="0"/>
              <a:t>konkrete Hinweise </a:t>
            </a:r>
            <a:r>
              <a:rPr lang="de-DE" sz="2000" dirty="0"/>
              <a:t>für die weitere Förderung, sondern lassen die </a:t>
            </a:r>
            <a:r>
              <a:rPr lang="de-DE" sz="2000" dirty="0" err="1"/>
              <a:t>LehrerInnen</a:t>
            </a:r>
            <a:r>
              <a:rPr lang="de-DE" sz="2000" dirty="0"/>
              <a:t> alleine stehen</a:t>
            </a:r>
          </a:p>
          <a:p>
            <a:pPr lvl="0"/>
            <a:endParaRPr lang="de-DE" sz="1100" b="1" dirty="0"/>
          </a:p>
          <a:p>
            <a:pPr marL="0" indent="0">
              <a:buNone/>
            </a:pPr>
            <a:r>
              <a:rPr lang="de-DE" sz="1500" b="1" dirty="0"/>
              <a:t>Literatur: </a:t>
            </a:r>
            <a:r>
              <a:rPr lang="de-DE" sz="1500" dirty="0" err="1"/>
              <a:t>Ehlich</a:t>
            </a:r>
            <a:r>
              <a:rPr lang="de-DE" sz="1500" dirty="0"/>
              <a:t> (2005): 150 ff., 162 ff. ; </a:t>
            </a:r>
            <a:r>
              <a:rPr lang="de-DE" sz="1500" dirty="0" err="1"/>
              <a:t>Lengyel</a:t>
            </a:r>
            <a:r>
              <a:rPr lang="de-DE" sz="1500" dirty="0"/>
              <a:t>, Reich, Roth, Döll (2009): 25</a:t>
            </a:r>
            <a:endParaRPr lang="en-US" sz="2300" dirty="0"/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de-DE" sz="1900" b="1" dirty="0" smtClean="0"/>
          </a:p>
        </p:txBody>
      </p:sp>
    </p:spTree>
    <p:extLst>
      <p:ext uri="{BB962C8B-B14F-4D97-AF65-F5344CB8AC3E}">
        <p14:creationId xmlns:p14="http://schemas.microsoft.com/office/powerpoint/2010/main" val="38641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91512" cy="792163"/>
          </a:xfrm>
        </p:spPr>
        <p:txBody>
          <a:bodyPr/>
          <a:lstStyle/>
          <a:p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</a:rPr>
              <a:t>Fragenkategorien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12776"/>
            <a:ext cx="8291512" cy="4713387"/>
          </a:xfrm>
        </p:spPr>
        <p:txBody>
          <a:bodyPr/>
          <a:lstStyle/>
          <a:p>
            <a:pPr lvl="0"/>
            <a:r>
              <a:rPr lang="de-DE" sz="1600" b="1" dirty="0"/>
              <a:t>Sprachbiografie</a:t>
            </a:r>
            <a:endParaRPr lang="de-DE" sz="1600" dirty="0"/>
          </a:p>
          <a:p>
            <a:pPr lvl="0"/>
            <a:r>
              <a:rPr lang="de-DE" sz="1600" b="1" dirty="0"/>
              <a:t>Erfahrungen</a:t>
            </a:r>
            <a:r>
              <a:rPr lang="de-DE" sz="1600" dirty="0"/>
              <a:t>, die den Schriftspracherwerb erleichtern</a:t>
            </a:r>
          </a:p>
          <a:p>
            <a:pPr lvl="0"/>
            <a:r>
              <a:rPr lang="de-DE" sz="1600" b="1" dirty="0"/>
              <a:t>Sprachliches Verhalten im Unterricht:</a:t>
            </a:r>
            <a:r>
              <a:rPr lang="de-DE" sz="1600" dirty="0"/>
              <a:t> Verstehen, Sprechen</a:t>
            </a:r>
          </a:p>
          <a:p>
            <a:pPr lvl="0"/>
            <a:r>
              <a:rPr lang="de-DE" sz="1600" b="1" dirty="0"/>
              <a:t>Kommunikatives Verhalten</a:t>
            </a:r>
            <a:r>
              <a:rPr lang="de-DE" sz="1600" dirty="0"/>
              <a:t> gegenüber MitschülerInnen</a:t>
            </a:r>
          </a:p>
          <a:p>
            <a:pPr lvl="0"/>
            <a:r>
              <a:rPr lang="de-DE" sz="1600" b="1" dirty="0"/>
              <a:t>Sprachliche Merkmale der Äußerungen: </a:t>
            </a:r>
            <a:endParaRPr lang="de-DE" sz="1600" dirty="0"/>
          </a:p>
          <a:p>
            <a:pPr lvl="1"/>
            <a:r>
              <a:rPr lang="de-DE" sz="1600" b="1" dirty="0"/>
              <a:t>Sprechweise:</a:t>
            </a:r>
            <a:r>
              <a:rPr lang="de-DE" sz="1600" dirty="0"/>
              <a:t> deutlich, Tempo, Hochsprache - Dialekt, Verschleifungen</a:t>
            </a:r>
          </a:p>
          <a:p>
            <a:pPr lvl="1"/>
            <a:r>
              <a:rPr lang="de-DE" sz="1600" b="1" dirty="0"/>
              <a:t>Verbkomplex:</a:t>
            </a:r>
            <a:r>
              <a:rPr lang="de-DE" sz="1600" dirty="0"/>
              <a:t> geläufige Verben, Präteritum</a:t>
            </a:r>
          </a:p>
          <a:p>
            <a:pPr lvl="1"/>
            <a:r>
              <a:rPr lang="de-DE" sz="1600" b="1" dirty="0"/>
              <a:t>Nominalphrasen:</a:t>
            </a:r>
            <a:r>
              <a:rPr lang="de-DE" sz="1600" dirty="0"/>
              <a:t> Nomen, bestimmter Artikel, andere flekt. Wörter, Genitiv</a:t>
            </a:r>
          </a:p>
          <a:p>
            <a:pPr lvl="1"/>
            <a:r>
              <a:rPr lang="de-DE" sz="1600" b="1" dirty="0"/>
              <a:t>Reflexivpronomen</a:t>
            </a:r>
            <a:endParaRPr lang="de-DE" sz="1600" dirty="0"/>
          </a:p>
          <a:p>
            <a:pPr lvl="1"/>
            <a:r>
              <a:rPr lang="de-DE" sz="1600" b="1" dirty="0"/>
              <a:t>Präpositionen und Fall: </a:t>
            </a:r>
            <a:r>
              <a:rPr lang="de-DE" sz="1600" dirty="0"/>
              <a:t>semantisch korrekt, richtiger Kasus</a:t>
            </a:r>
          </a:p>
          <a:p>
            <a:pPr lvl="1"/>
            <a:r>
              <a:rPr lang="de-DE" sz="1600" b="1" dirty="0"/>
              <a:t>Morphologie:</a:t>
            </a:r>
            <a:r>
              <a:rPr lang="de-DE" sz="1600" dirty="0"/>
              <a:t> Pluralformen, Adjektivsteigerung, trennbare Verben, Komposita</a:t>
            </a:r>
          </a:p>
          <a:p>
            <a:pPr lvl="1"/>
            <a:r>
              <a:rPr lang="de-DE" sz="1600" b="1" dirty="0"/>
              <a:t>Syntax:</a:t>
            </a:r>
            <a:r>
              <a:rPr lang="de-DE" sz="1600" dirty="0"/>
              <a:t> Satzstellung, Inversion im Fragesatz, Satzklammer, Negation</a:t>
            </a:r>
          </a:p>
          <a:p>
            <a:pPr lvl="1"/>
            <a:r>
              <a:rPr lang="de-DE" sz="1600" b="1" dirty="0"/>
              <a:t>Lexik:</a:t>
            </a:r>
            <a:r>
              <a:rPr lang="de-DE" sz="1600" dirty="0"/>
              <a:t> Umfang des aktiven Wortschatzes, Fachbegriffe, Universalverben, -nomen</a:t>
            </a:r>
          </a:p>
          <a:p>
            <a:pPr lvl="1"/>
            <a:r>
              <a:rPr lang="de-DE" sz="1600" b="1" dirty="0"/>
              <a:t>Semantik: </a:t>
            </a:r>
            <a:r>
              <a:rPr lang="de-DE" sz="1600" dirty="0"/>
              <a:t>Falschgebrauch, Umschreibungs- &amp;, Ersetzungsstrategien,</a:t>
            </a:r>
          </a:p>
          <a:p>
            <a:pPr lvl="0"/>
            <a:r>
              <a:rPr lang="de-DE" sz="1600" b="1" dirty="0"/>
              <a:t>Schriftspracherfahrung/metasprachliche Kompetenzen:</a:t>
            </a:r>
            <a:r>
              <a:rPr lang="de-DE" sz="1600" dirty="0"/>
              <a:t> Embleme, Silbenzerlegung, Auszählverse, Reimpaare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89008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 indent="361950" algn="l">
              <a:defRPr/>
            </a:pP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Reflexion &amp; Ausblick</a:t>
            </a:r>
          </a:p>
        </p:txBody>
      </p:sp>
      <p:pic>
        <p:nvPicPr>
          <p:cNvPr id="138243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Content Placehold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2909888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/>
              <a:t>Was sind Ihre persönlichen Ziele in Bezug auf </a:t>
            </a:r>
            <a:r>
              <a:rPr lang="de-DE" sz="2800" b="1" dirty="0" err="1"/>
              <a:t>Sprachstandserhebungen</a:t>
            </a:r>
            <a:r>
              <a:rPr lang="de-DE" sz="2800" b="1" dirty="0"/>
              <a:t> für die nächsten ….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r>
              <a:rPr lang="de-DE" sz="2800" dirty="0"/>
              <a:t>… 3 Tage</a:t>
            </a:r>
          </a:p>
          <a:p>
            <a:pPr marL="0" indent="0">
              <a:buNone/>
            </a:pPr>
            <a:r>
              <a:rPr lang="de-DE" sz="2800" dirty="0"/>
              <a:t>		    …. 3 Wochen</a:t>
            </a:r>
          </a:p>
          <a:p>
            <a:pPr marL="0" indent="0">
              <a:buNone/>
            </a:pPr>
            <a:r>
              <a:rPr lang="de-DE" sz="2800" dirty="0"/>
              <a:t>				              … 3 Monate?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74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 indent="361950" algn="l">
              <a:defRPr/>
            </a:pPr>
            <a:r>
              <a:rPr lang="de-DE" sz="36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de-DE" sz="32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Reflexion &amp; Abschluss</a:t>
            </a:r>
          </a:p>
        </p:txBody>
      </p:sp>
      <p:pic>
        <p:nvPicPr>
          <p:cNvPr id="140291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32138" y="1557338"/>
            <a:ext cx="6011862" cy="4678362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i="1" dirty="0">
                <a:solidFill>
                  <a:schemeClr val="accent2">
                    <a:lumMod val="75000"/>
                  </a:schemeClr>
                </a:solidFill>
              </a:rPr>
              <a:t>Was </a:t>
            </a:r>
            <a:r>
              <a:rPr lang="de-DE" b="1" i="1" dirty="0" smtClean="0">
                <a:solidFill>
                  <a:schemeClr val="accent2">
                    <a:lumMod val="75000"/>
                  </a:schemeClr>
                </a:solidFill>
              </a:rPr>
              <a:t>ist mir leicht gefallen?</a:t>
            </a:r>
            <a:endParaRPr lang="de-DE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sz="1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e-DE" b="1" i="1" dirty="0" smtClean="0">
                <a:solidFill>
                  <a:schemeClr val="accent2">
                    <a:lumMod val="75000"/>
                  </a:schemeClr>
                </a:solidFill>
              </a:rPr>
              <a:t>Wobei ist mir„ein </a:t>
            </a:r>
            <a:r>
              <a:rPr lang="de-DE" b="1" i="1" dirty="0">
                <a:solidFill>
                  <a:schemeClr val="accent2">
                    <a:lumMod val="75000"/>
                  </a:schemeClr>
                </a:solidFill>
              </a:rPr>
              <a:t>Licht aufgegangen“?</a:t>
            </a:r>
          </a:p>
          <a:p>
            <a:pPr marL="0" indent="0">
              <a:buNone/>
            </a:pPr>
            <a:endParaRPr lang="de-DE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sz="11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e-DE" b="1" i="1" dirty="0" smtClean="0">
                <a:solidFill>
                  <a:schemeClr val="accent2">
                    <a:lumMod val="75000"/>
                  </a:schemeClr>
                </a:solidFill>
              </a:rPr>
              <a:t>Was </a:t>
            </a:r>
            <a:r>
              <a:rPr lang="de-DE" b="1" i="1" dirty="0">
                <a:solidFill>
                  <a:schemeClr val="accent2">
                    <a:lumMod val="75000"/>
                  </a:schemeClr>
                </a:solidFill>
              </a:rPr>
              <a:t>fällt </a:t>
            </a:r>
            <a:r>
              <a:rPr lang="de-DE" b="1" i="1" dirty="0" smtClean="0">
                <a:solidFill>
                  <a:schemeClr val="accent2">
                    <a:lumMod val="75000"/>
                  </a:schemeClr>
                </a:solidFill>
              </a:rPr>
              <a:t>mir noch </a:t>
            </a:r>
            <a:r>
              <a:rPr lang="de-DE" b="1" i="1" dirty="0">
                <a:solidFill>
                  <a:schemeClr val="accent2">
                    <a:lumMod val="75000"/>
                  </a:schemeClr>
                </a:solidFill>
              </a:rPr>
              <a:t>schwer? </a:t>
            </a:r>
            <a:endParaRPr lang="de-DE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e-DE" b="1" i="1" dirty="0" smtClean="0">
                <a:solidFill>
                  <a:schemeClr val="accent2">
                    <a:lumMod val="75000"/>
                  </a:schemeClr>
                </a:solidFill>
              </a:rPr>
              <a:t>Welche Fragen </a:t>
            </a:r>
            <a:r>
              <a:rPr lang="de-DE" b="1" i="1" dirty="0">
                <a:solidFill>
                  <a:schemeClr val="accent2">
                    <a:lumMod val="75000"/>
                  </a:schemeClr>
                </a:solidFill>
              </a:rPr>
              <a:t>sind noch offen geblieben?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100" b="1" dirty="0"/>
              <a:t>Bildquellen: </a:t>
            </a:r>
            <a:r>
              <a:rPr lang="de-DE" sz="1100" dirty="0"/>
              <a:t>http://www.fsk-hh.org/files/sendung/stein.jpg (Stein), http://www.betten-deubele.de/wp-content/uploads/2011/04/feder.jpg (Feder), http://photoblog.dralzheimer.stylesyndication.de/images/eine_kerze_in_der_dunkelheit.jpg (Kerze)</a:t>
            </a:r>
          </a:p>
        </p:txBody>
      </p:sp>
      <p:pic>
        <p:nvPicPr>
          <p:cNvPr id="14029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235823"/>
            <a:ext cx="1846262" cy="113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625600"/>
            <a:ext cx="18383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2955925"/>
            <a:ext cx="1852612" cy="11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56" y="6141959"/>
            <a:ext cx="720080" cy="658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/>
          <a:lstStyle/>
          <a:p>
            <a:pPr indent="361950" algn="l">
              <a:defRPr/>
            </a:pPr>
            <a:r>
              <a:rPr lang="de-DE" sz="36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Literaturauswahl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466578"/>
            <a:ext cx="8229600" cy="4525962"/>
          </a:xfrm>
        </p:spPr>
        <p:txBody>
          <a:bodyPr rtlCol="0">
            <a:noAutofit/>
          </a:bodyPr>
          <a:lstStyle/>
          <a:p>
            <a:pPr marL="450215" indent="-450215" algn="just" fontAlgn="auto">
              <a:spcAft>
                <a:spcPts val="0"/>
              </a:spcAft>
              <a:defRPr/>
            </a:pPr>
            <a:r>
              <a:rPr lang="de-DE" sz="1300" b="1" dirty="0">
                <a:ea typeface="Times New Roman"/>
                <a:cs typeface="Times New Roman"/>
              </a:rPr>
              <a:t>Baur, Rupprecht S./ Goggin, Melanie/ Wrede-Jackes, Jennifer (2013): </a:t>
            </a:r>
            <a:r>
              <a:rPr lang="de-DE" sz="1300" dirty="0">
                <a:ea typeface="Times New Roman"/>
                <a:cs typeface="Times New Roman"/>
              </a:rPr>
              <a:t>Der C-Test: Einsatzmöglichkeiten im Bereich DaZ. proDaz. Universität Duisburg-Essen, Stiftung Mercator. </a:t>
            </a:r>
          </a:p>
          <a:p>
            <a:pPr marL="450215" indent="-450215" algn="just" fontAlgn="auto">
              <a:spcAft>
                <a:spcPts val="0"/>
              </a:spcAft>
              <a:defRPr/>
            </a:pPr>
            <a:r>
              <a:rPr lang="de-DE" sz="1300" b="1" dirty="0" smtClean="0">
                <a:ea typeface="Times New Roman"/>
                <a:cs typeface="Times New Roman"/>
              </a:rPr>
              <a:t>Ehlich</a:t>
            </a:r>
            <a:r>
              <a:rPr lang="de-DE" sz="1300" b="1" dirty="0">
                <a:ea typeface="Times New Roman"/>
                <a:cs typeface="Times New Roman"/>
              </a:rPr>
              <a:t>, Konrad</a:t>
            </a:r>
            <a:r>
              <a:rPr lang="de-DE" sz="1300" b="1" dirty="0" smtClean="0">
                <a:ea typeface="Times New Roman"/>
                <a:cs typeface="Times New Roman"/>
              </a:rPr>
              <a:t>/ van </a:t>
            </a:r>
            <a:r>
              <a:rPr lang="de-DE" sz="1300" b="1" dirty="0">
                <a:ea typeface="Times New Roman"/>
                <a:cs typeface="Times New Roman"/>
              </a:rPr>
              <a:t>den Bergh, Huub</a:t>
            </a:r>
            <a:r>
              <a:rPr lang="de-DE" sz="1300" b="1" dirty="0" smtClean="0">
                <a:ea typeface="Times New Roman"/>
                <a:cs typeface="Times New Roman"/>
              </a:rPr>
              <a:t>/ Bredel</a:t>
            </a:r>
            <a:r>
              <a:rPr lang="de-DE" sz="1300" b="1" dirty="0">
                <a:ea typeface="Times New Roman"/>
                <a:cs typeface="Times New Roman"/>
              </a:rPr>
              <a:t>, Ursula</a:t>
            </a:r>
            <a:r>
              <a:rPr lang="de-DE" sz="1300" b="1" dirty="0" smtClean="0">
                <a:ea typeface="Times New Roman"/>
                <a:cs typeface="Times New Roman"/>
              </a:rPr>
              <a:t>/ Garme</a:t>
            </a:r>
            <a:r>
              <a:rPr lang="de-DE" sz="1300" b="1" dirty="0">
                <a:ea typeface="Times New Roman"/>
                <a:cs typeface="Times New Roman"/>
              </a:rPr>
              <a:t>, Birgitta</a:t>
            </a:r>
            <a:r>
              <a:rPr lang="de-DE" sz="1300" b="1" dirty="0" smtClean="0">
                <a:ea typeface="Times New Roman"/>
                <a:cs typeface="Times New Roman"/>
              </a:rPr>
              <a:t>/ Komor</a:t>
            </a:r>
            <a:r>
              <a:rPr lang="de-DE" sz="1300" b="1" dirty="0">
                <a:ea typeface="Times New Roman"/>
                <a:cs typeface="Times New Roman"/>
              </a:rPr>
              <a:t>, Anna</a:t>
            </a:r>
            <a:r>
              <a:rPr lang="de-DE" sz="1300" b="1" dirty="0" smtClean="0">
                <a:ea typeface="Times New Roman"/>
                <a:cs typeface="Times New Roman"/>
              </a:rPr>
              <a:t>/ Krumm</a:t>
            </a:r>
            <a:r>
              <a:rPr lang="de-DE" sz="1300" b="1" dirty="0">
                <a:ea typeface="Times New Roman"/>
                <a:cs typeface="Times New Roman"/>
              </a:rPr>
              <a:t>, Hans-Jürgen</a:t>
            </a:r>
            <a:r>
              <a:rPr lang="de-DE" sz="1300" b="1" dirty="0" smtClean="0">
                <a:ea typeface="Times New Roman"/>
                <a:cs typeface="Times New Roman"/>
              </a:rPr>
              <a:t>/ McNamara</a:t>
            </a:r>
            <a:r>
              <a:rPr lang="de-DE" sz="1300" b="1" dirty="0">
                <a:ea typeface="Times New Roman"/>
                <a:cs typeface="Times New Roman"/>
              </a:rPr>
              <a:t>, Tim</a:t>
            </a:r>
            <a:r>
              <a:rPr lang="de-DE" sz="1300" b="1" dirty="0" smtClean="0">
                <a:ea typeface="Times New Roman"/>
                <a:cs typeface="Times New Roman"/>
              </a:rPr>
              <a:t>/ Reich</a:t>
            </a:r>
            <a:r>
              <a:rPr lang="de-DE" sz="1300" b="1" dirty="0">
                <a:ea typeface="Times New Roman"/>
                <a:cs typeface="Times New Roman"/>
              </a:rPr>
              <a:t>, Hans H</a:t>
            </a:r>
            <a:r>
              <a:rPr lang="de-DE" sz="1300" b="1" dirty="0" smtClean="0">
                <a:ea typeface="Times New Roman"/>
                <a:cs typeface="Times New Roman"/>
              </a:rPr>
              <a:t>./ Schnieders</a:t>
            </a:r>
            <a:r>
              <a:rPr lang="de-DE" sz="1300" b="1" dirty="0">
                <a:ea typeface="Times New Roman"/>
                <a:cs typeface="Times New Roman"/>
              </a:rPr>
              <a:t>, Guido</a:t>
            </a:r>
            <a:r>
              <a:rPr lang="de-DE" sz="1300" b="1" dirty="0" smtClean="0">
                <a:ea typeface="Times New Roman"/>
                <a:cs typeface="Times New Roman"/>
              </a:rPr>
              <a:t>/ ten </a:t>
            </a:r>
            <a:r>
              <a:rPr lang="de-DE" sz="1300" b="1" dirty="0">
                <a:ea typeface="Times New Roman"/>
                <a:cs typeface="Times New Roman"/>
              </a:rPr>
              <a:t>Thije, Jan D. (2005): </a:t>
            </a:r>
            <a:r>
              <a:rPr lang="de-DE" sz="1300" dirty="0">
                <a:ea typeface="Times New Roman"/>
                <a:cs typeface="Times New Roman"/>
              </a:rPr>
              <a:t>Anforderungen an Verfahren der regelmäßigen </a:t>
            </a:r>
            <a:r>
              <a:rPr lang="de-DE" sz="1300" dirty="0" err="1">
                <a:ea typeface="Times New Roman"/>
                <a:cs typeface="Times New Roman"/>
              </a:rPr>
              <a:t>Sprachstandsfeststellung</a:t>
            </a:r>
            <a:r>
              <a:rPr lang="de-DE" sz="1300" dirty="0">
                <a:ea typeface="Times New Roman"/>
                <a:cs typeface="Times New Roman"/>
              </a:rPr>
              <a:t> als Grundlage für die frühe und individuelle Sprachförderung von Kindern mit und ohne Migrationshintergrund. Eine Expertise. München</a:t>
            </a:r>
            <a:r>
              <a:rPr lang="de-DE" sz="1300" dirty="0" smtClean="0">
                <a:ea typeface="Times New Roman"/>
                <a:cs typeface="Times New Roman"/>
              </a:rPr>
              <a:t>.</a:t>
            </a:r>
          </a:p>
          <a:p>
            <a:pPr marL="450215" indent="-450215" algn="just" fontAlgn="auto">
              <a:spcAft>
                <a:spcPts val="0"/>
              </a:spcAft>
              <a:defRPr/>
            </a:pPr>
            <a:r>
              <a:rPr lang="de-DE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Fried, Lilian (2004): </a:t>
            </a:r>
            <a:r>
              <a:rPr lang="de-DE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Expertise zu Sprachstandserhebungen für Kindergartenkinder und Schulanfänger. Eine kritische Betrachtung. Erstellt im Rahmen des Projektes „Schlüsselkompetenz Sprache – Bundesweite Recherche zu Maßnahmen und Aktivitäten im Bereich der sprachlichen Bildung und Sprachförderung in Tageseinrichtungen für Kinder“. Hrsg. Deutsches Jugendinstitut.</a:t>
            </a:r>
            <a:endParaRPr lang="en-US" sz="1300" dirty="0">
              <a:solidFill>
                <a:sysClr val="windowText" lastClr="000000"/>
              </a:solidFill>
              <a:latin typeface="Trebuchet MS"/>
              <a:ea typeface="Times New Roman"/>
              <a:cs typeface="Times New Roman"/>
            </a:endParaRPr>
          </a:p>
          <a:p>
            <a:pPr marL="450215" indent="-450215" algn="just" eaLnBrk="1" fontAlgn="auto" hangingPunct="1">
              <a:spcAft>
                <a:spcPts val="0"/>
              </a:spcAft>
              <a:defRPr/>
            </a:pPr>
            <a:r>
              <a:rPr lang="de-DE" sz="1300" b="1" dirty="0">
                <a:solidFill>
                  <a:srgbClr val="000000"/>
                </a:solidFill>
                <a:ea typeface="Times New Roman"/>
                <a:cs typeface="Times New Roman"/>
              </a:rPr>
              <a:t>Gantefort, Christoph / Roth, Hans-Joachim (2008): </a:t>
            </a:r>
            <a:r>
              <a:rPr lang="de-DE" sz="1300" dirty="0">
                <a:solidFill>
                  <a:srgbClr val="000000"/>
                </a:solidFill>
                <a:ea typeface="Times New Roman"/>
                <a:cs typeface="Times New Roman"/>
              </a:rPr>
              <a:t>Ein Sturz und seine Folgen. In: Thorsten Klinger / Knut Schwippert / Birgit Leiblein (Hrsg.): Evaluation im Modellprogramm FÖRMIG. (= FÖRMIG Edition Band 4.) Münster: Waxmann.</a:t>
            </a:r>
            <a:endParaRPr lang="en-US" sz="1300" dirty="0">
              <a:latin typeface="Trebuchet MS"/>
              <a:ea typeface="Times New Roman"/>
              <a:cs typeface="Times New Roman"/>
            </a:endParaRPr>
          </a:p>
          <a:p>
            <a:pPr marL="450215" indent="-450215" algn="just" eaLnBrk="1" fontAlgn="auto" hangingPunct="1">
              <a:spcAft>
                <a:spcPts val="0"/>
              </a:spcAft>
              <a:defRPr/>
            </a:pPr>
            <a:r>
              <a:rPr lang="de-DE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Gogolin, Ingrid/ Neumann, Ursula/ Roth, Hans-Joachim (Hrsg.)(2005):</a:t>
            </a:r>
            <a:r>
              <a:rPr lang="de-DE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Sprachdiagnostik bei Kindern und Jugendlichen mit Migrationshintergrund. FörMig Edition Band 1. Münster: Waxmann</a:t>
            </a:r>
            <a:r>
              <a:rPr lang="de-DE" sz="13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.</a:t>
            </a:r>
          </a:p>
          <a:p>
            <a:pPr marL="450215" indent="-450215" algn="just" eaLnBrk="1" fontAlgn="auto" hangingPunct="1">
              <a:spcAft>
                <a:spcPts val="0"/>
              </a:spcAft>
              <a:defRPr/>
            </a:pPr>
            <a:r>
              <a:rPr lang="de-DE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Grießhaber, Wilhelm (2005): </a:t>
            </a:r>
            <a:r>
              <a:rPr lang="de-DE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Sprachstandsdiagnose im Zweitspracherwerb: Funktional-pragmatische Fundierung der Profilanalyse. URL: http://spzwww.uni-muenster.de/griesha/pub/tprofilanalyse-azm-05.pdf</a:t>
            </a:r>
            <a:r>
              <a:rPr lang="de-DE" sz="13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.</a:t>
            </a:r>
          </a:p>
          <a:p>
            <a:pPr marL="450215" indent="-450215" algn="just" eaLnBrk="1" fontAlgn="auto" hangingPunct="1">
              <a:spcAft>
                <a:spcPts val="0"/>
              </a:spcAft>
              <a:defRPr/>
            </a:pPr>
            <a:r>
              <a:rPr lang="de-DE" sz="1300" b="1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Kany</a:t>
            </a:r>
            <a:r>
              <a:rPr lang="de-DE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, Werner/ Schöler, Hermann (2010):</a:t>
            </a:r>
            <a:r>
              <a:rPr lang="de-DE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Fokus: Sprachförderung. Leitfaden zur Sprachstands-bestimmung im Kindergarten; 2.Aufl. Berlin: Cornelsen Scriptor.</a:t>
            </a:r>
            <a:endParaRPr lang="en-US" sz="1300" dirty="0">
              <a:solidFill>
                <a:sysClr val="windowText" lastClr="000000"/>
              </a:solidFill>
              <a:latin typeface="Trebuchet MS"/>
              <a:ea typeface="Times New Roman"/>
              <a:cs typeface="Times New Roman"/>
            </a:endParaRPr>
          </a:p>
          <a:p>
            <a:pPr marL="450215" indent="-450215" algn="just" fontAlgn="auto">
              <a:spcAft>
                <a:spcPts val="0"/>
              </a:spcAft>
              <a:defRPr/>
            </a:pPr>
            <a:r>
              <a:rPr lang="en-US" sz="1300" b="1" dirty="0" err="1" smtClean="0">
                <a:ea typeface="Times New Roman"/>
                <a:cs typeface="Times New Roman"/>
              </a:rPr>
              <a:t>Lengyel</a:t>
            </a:r>
            <a:r>
              <a:rPr lang="en-US" sz="1300" b="1" dirty="0" smtClean="0">
                <a:ea typeface="Times New Roman"/>
                <a:cs typeface="Times New Roman"/>
              </a:rPr>
              <a:t>, </a:t>
            </a:r>
            <a:r>
              <a:rPr lang="en-US" sz="1300" b="1" dirty="0" err="1">
                <a:ea typeface="Times New Roman"/>
                <a:cs typeface="Times New Roman"/>
              </a:rPr>
              <a:t>Drorit</a:t>
            </a:r>
            <a:r>
              <a:rPr lang="en-US" sz="1300" b="1" dirty="0">
                <a:ea typeface="Times New Roman"/>
                <a:cs typeface="Times New Roman"/>
              </a:rPr>
              <a:t> / </a:t>
            </a:r>
            <a:r>
              <a:rPr lang="en-US" sz="1300" b="1" dirty="0" smtClean="0">
                <a:ea typeface="Times New Roman"/>
                <a:cs typeface="Times New Roman"/>
              </a:rPr>
              <a:t>Reich, Hans </a:t>
            </a:r>
            <a:r>
              <a:rPr lang="en-US" sz="1300" b="1" dirty="0">
                <a:ea typeface="Times New Roman"/>
                <a:cs typeface="Times New Roman"/>
              </a:rPr>
              <a:t>H. / </a:t>
            </a:r>
            <a:r>
              <a:rPr lang="en-US" sz="1300" b="1" dirty="0" smtClean="0">
                <a:ea typeface="Times New Roman"/>
                <a:cs typeface="Times New Roman"/>
              </a:rPr>
              <a:t>Roth, </a:t>
            </a:r>
            <a:r>
              <a:rPr lang="en-US" sz="1300" b="1" dirty="0">
                <a:ea typeface="Times New Roman"/>
                <a:cs typeface="Times New Roman"/>
              </a:rPr>
              <a:t>Hans-Joachim / </a:t>
            </a:r>
            <a:r>
              <a:rPr lang="en-US" sz="1300" b="1" dirty="0" err="1" smtClean="0">
                <a:ea typeface="Times New Roman"/>
                <a:cs typeface="Times New Roman"/>
              </a:rPr>
              <a:t>Döll</a:t>
            </a:r>
            <a:r>
              <a:rPr lang="en-US" sz="1300" b="1" dirty="0" smtClean="0">
                <a:ea typeface="Times New Roman"/>
                <a:cs typeface="Times New Roman"/>
              </a:rPr>
              <a:t>, </a:t>
            </a:r>
            <a:r>
              <a:rPr lang="en-US" sz="1300" b="1" dirty="0">
                <a:ea typeface="Times New Roman"/>
                <a:cs typeface="Times New Roman"/>
              </a:rPr>
              <a:t>Marion (</a:t>
            </a:r>
            <a:r>
              <a:rPr lang="en-US" sz="1300" b="1" dirty="0" err="1">
                <a:ea typeface="Times New Roman"/>
                <a:cs typeface="Times New Roman"/>
              </a:rPr>
              <a:t>Hrsg</a:t>
            </a:r>
            <a:r>
              <a:rPr lang="en-US" sz="1300" b="1" dirty="0">
                <a:ea typeface="Times New Roman"/>
                <a:cs typeface="Times New Roman"/>
              </a:rPr>
              <a:t>.) </a:t>
            </a:r>
            <a:r>
              <a:rPr lang="de-DE" sz="1300" b="1" dirty="0">
                <a:ea typeface="Times New Roman"/>
                <a:cs typeface="Times New Roman"/>
              </a:rPr>
              <a:t>(2009):</a:t>
            </a:r>
            <a:r>
              <a:rPr lang="de-DE" sz="1300" dirty="0">
                <a:ea typeface="Times New Roman"/>
                <a:cs typeface="Times New Roman"/>
              </a:rPr>
              <a:t> </a:t>
            </a:r>
            <a:r>
              <a:rPr lang="de-DE" sz="1300" dirty="0" smtClean="0">
                <a:ea typeface="Times New Roman"/>
                <a:cs typeface="Times New Roman"/>
              </a:rPr>
              <a:t>Von </a:t>
            </a:r>
            <a:r>
              <a:rPr lang="de-DE" sz="1300" dirty="0">
                <a:ea typeface="Times New Roman"/>
                <a:cs typeface="Times New Roman"/>
              </a:rPr>
              <a:t>der </a:t>
            </a:r>
            <a:r>
              <a:rPr lang="de-DE" sz="1300" dirty="0" smtClean="0">
                <a:ea typeface="Times New Roman"/>
                <a:cs typeface="Times New Roman"/>
              </a:rPr>
              <a:t>Sprachdiagnose </a:t>
            </a:r>
            <a:r>
              <a:rPr lang="de-DE" sz="1300" dirty="0">
                <a:ea typeface="Times New Roman"/>
                <a:cs typeface="Times New Roman"/>
              </a:rPr>
              <a:t>zur Sprachförderung</a:t>
            </a:r>
            <a:r>
              <a:rPr lang="de-DE" sz="1300" dirty="0" smtClean="0">
                <a:ea typeface="Times New Roman"/>
                <a:cs typeface="Times New Roman"/>
              </a:rPr>
              <a:t>. (= FÖRMIG </a:t>
            </a:r>
            <a:r>
              <a:rPr lang="de-DE" sz="1300" dirty="0">
                <a:ea typeface="Times New Roman"/>
                <a:cs typeface="Times New Roman"/>
              </a:rPr>
              <a:t>Edition Band </a:t>
            </a:r>
            <a:r>
              <a:rPr lang="de-DE" sz="1300" dirty="0" smtClean="0">
                <a:ea typeface="Times New Roman"/>
                <a:cs typeface="Times New Roman"/>
              </a:rPr>
              <a:t>5.) Münster: Waxmann.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56" y="6141959"/>
            <a:ext cx="720080" cy="658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6" y="836712"/>
            <a:ext cx="8579296" cy="792163"/>
          </a:xfrm>
        </p:spPr>
        <p:txBody>
          <a:bodyPr/>
          <a:lstStyle/>
          <a:p>
            <a:pPr algn="l"/>
            <a:r>
              <a:rPr lang="de-DE" sz="3600" b="1" dirty="0" smtClean="0">
                <a:solidFill>
                  <a:srgbClr val="0000FF"/>
                </a:solidFill>
                <a:ea typeface="ＭＳ Ｐゴシック" pitchFamily="34" charset="-128"/>
                <a:cs typeface="Arial" charset="0"/>
              </a:rPr>
              <a:t>   Literaturauswahl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556792"/>
            <a:ext cx="8291512" cy="4569371"/>
          </a:xfrm>
        </p:spPr>
        <p:txBody>
          <a:bodyPr/>
          <a:lstStyle/>
          <a:p>
            <a:pPr marL="450215" lvl="0" indent="-450215" algn="just" eaLnBrk="1" fontAlgn="auto" hangingPunct="1">
              <a:spcAft>
                <a:spcPts val="0"/>
              </a:spcAft>
              <a:defRPr/>
            </a:pPr>
            <a:r>
              <a:rPr lang="de-DE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List, Günther / List, Gundula (2004):</a:t>
            </a:r>
            <a:r>
              <a:rPr lang="de-DE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Sprachliche Heterogenität, „Quersprachigkeit“ und sprachliches Lernen. In: Quetz, Jürgen / Solmecke, Gert (Hrsg.): Brücken schlagen. Fächer – Sprachen – Institutionen. Berlin</a:t>
            </a:r>
            <a:r>
              <a:rPr lang="de-DE" sz="13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.</a:t>
            </a:r>
          </a:p>
          <a:p>
            <a:pPr marL="450215" lvl="0" indent="-450215" algn="just" eaLnBrk="1" fontAlgn="auto" hangingPunct="1">
              <a:spcAft>
                <a:spcPts val="0"/>
              </a:spcAft>
              <a:defRPr/>
            </a:pPr>
            <a:r>
              <a:rPr lang="en-US" sz="1300" b="1" dirty="0" err="1">
                <a:solidFill>
                  <a:sysClr val="windowText" lastClr="000000"/>
                </a:solidFill>
                <a:ea typeface="Times New Roman"/>
                <a:cs typeface="Times New Roman"/>
              </a:rPr>
              <a:t>Departement</a:t>
            </a:r>
            <a:r>
              <a:rPr lang="en-US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</a:t>
            </a:r>
            <a:r>
              <a:rPr lang="en-US" sz="1300" b="1" dirty="0" err="1">
                <a:solidFill>
                  <a:sysClr val="windowText" lastClr="000000"/>
                </a:solidFill>
                <a:ea typeface="Times New Roman"/>
                <a:cs typeface="Times New Roman"/>
              </a:rPr>
              <a:t>für</a:t>
            </a:r>
            <a:r>
              <a:rPr lang="en-US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</a:t>
            </a:r>
            <a:r>
              <a:rPr lang="en-US" sz="1300" b="1" dirty="0" err="1">
                <a:solidFill>
                  <a:sysClr val="windowText" lastClr="000000"/>
                </a:solidFill>
                <a:ea typeface="Times New Roman"/>
                <a:cs typeface="Times New Roman"/>
              </a:rPr>
              <a:t>Erziehung</a:t>
            </a:r>
            <a:r>
              <a:rPr lang="en-US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und </a:t>
            </a:r>
            <a:r>
              <a:rPr lang="en-US" sz="1300" b="1" dirty="0" err="1">
                <a:solidFill>
                  <a:sysClr val="windowText" lastClr="000000"/>
                </a:solidFill>
                <a:ea typeface="Times New Roman"/>
                <a:cs typeface="Times New Roman"/>
              </a:rPr>
              <a:t>Kultur</a:t>
            </a:r>
            <a:r>
              <a:rPr lang="en-US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(2010): </a:t>
            </a:r>
            <a:r>
              <a:rPr lang="en-US" sz="1300" dirty="0" err="1">
                <a:solidFill>
                  <a:sysClr val="windowText" lastClr="000000"/>
                </a:solidFill>
                <a:ea typeface="Times New Roman"/>
                <a:cs typeface="Times New Roman"/>
              </a:rPr>
              <a:t>Förderdossier</a:t>
            </a:r>
            <a:r>
              <a:rPr lang="en-US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ysClr val="windowText" lastClr="000000"/>
                </a:solidFill>
                <a:ea typeface="Times New Roman"/>
                <a:cs typeface="Times New Roman"/>
              </a:rPr>
              <a:t>DaZ</a:t>
            </a:r>
            <a:r>
              <a:rPr lang="en-US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. </a:t>
            </a:r>
            <a:r>
              <a:rPr lang="en-US" sz="1300" dirty="0" err="1">
                <a:solidFill>
                  <a:sysClr val="windowText" lastClr="000000"/>
                </a:solidFill>
                <a:ea typeface="Times New Roman"/>
                <a:cs typeface="Times New Roman"/>
              </a:rPr>
              <a:t>Pädagogische</a:t>
            </a:r>
            <a:r>
              <a:rPr lang="en-US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ysClr val="windowText" lastClr="000000"/>
                </a:solidFill>
                <a:ea typeface="Times New Roman"/>
                <a:cs typeface="Times New Roman"/>
              </a:rPr>
              <a:t>Hochschule</a:t>
            </a:r>
            <a:r>
              <a:rPr lang="en-US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Thurgau. </a:t>
            </a:r>
            <a:r>
              <a:rPr lang="en-US" sz="1300" dirty="0" err="1">
                <a:solidFill>
                  <a:sysClr val="windowText" lastClr="000000"/>
                </a:solidFill>
                <a:ea typeface="Times New Roman"/>
                <a:cs typeface="Times New Roman"/>
              </a:rPr>
              <a:t>Lehre</a:t>
            </a:r>
            <a:r>
              <a:rPr lang="en-US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>
                <a:solidFill>
                  <a:sysClr val="windowText" lastClr="000000"/>
                </a:solidFill>
                <a:ea typeface="Times New Roman"/>
                <a:cs typeface="Times New Roman"/>
              </a:rPr>
              <a:t>Weiterbildung</a:t>
            </a:r>
            <a:r>
              <a:rPr lang="en-US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 </a:t>
            </a:r>
            <a:r>
              <a:rPr lang="en-US" sz="1300" dirty="0" err="1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Forschung</a:t>
            </a:r>
            <a:r>
              <a:rPr lang="en-US" sz="13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 </a:t>
            </a:r>
          </a:p>
          <a:p>
            <a:pPr marL="0" lv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n-US" sz="13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          http</a:t>
            </a:r>
            <a:r>
              <a:rPr lang="en-US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://</a:t>
            </a:r>
            <a:r>
              <a:rPr lang="en-US" sz="13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avk.formular.tg.ch/dokumente/temp/30942243-F0D6-CABE-427DA7EC6</a:t>
            </a:r>
          </a:p>
          <a:p>
            <a:pPr marL="0" lv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n-US" sz="1300" dirty="0" smtClean="0">
                <a:solidFill>
                  <a:sysClr val="windowText" lastClr="000000"/>
                </a:solidFill>
                <a:ea typeface="Times New Roman"/>
                <a:cs typeface="Times New Roman"/>
              </a:rPr>
              <a:t>          9263FF4/Foerderdossier_DaZ_19_1_12.pdf?CFID=63883378&amp;CFTOKEN=22240617</a:t>
            </a:r>
            <a:endParaRPr lang="en-US" sz="1300" dirty="0">
              <a:solidFill>
                <a:sysClr val="windowText" lastClr="000000"/>
              </a:solidFill>
              <a:ea typeface="Times New Roman"/>
              <a:cs typeface="Times New Roman"/>
            </a:endParaRPr>
          </a:p>
          <a:p>
            <a:pPr marL="450215" lvl="0" indent="-450215" algn="just" eaLnBrk="1" fontAlgn="auto" hangingPunct="1">
              <a:spcAft>
                <a:spcPts val="0"/>
              </a:spcAft>
              <a:defRPr/>
            </a:pPr>
            <a:r>
              <a:rPr lang="de-DE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Kniffka, Gabriele/ Linnemann, Markus/ Thesen, Sara (2007): </a:t>
            </a:r>
            <a:r>
              <a:rPr lang="de-DE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C- Test für den Förderunterricht. Kooperationsprojekt Sprachförderung, Universität zu Köln. Stiftung Mercator.</a:t>
            </a:r>
          </a:p>
          <a:p>
            <a:pPr marL="450215" lvl="0" indent="-450215" algn="just" eaLnBrk="1" fontAlgn="auto" hangingPunct="1">
              <a:spcAft>
                <a:spcPts val="0"/>
              </a:spcAft>
              <a:defRPr/>
            </a:pPr>
            <a:r>
              <a:rPr lang="de-DE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RAA (2008): </a:t>
            </a:r>
            <a:r>
              <a:rPr lang="de-DE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von der Sprachdiagnose zur Förderplanung. Instrumente zur Beobachtung und Förderung der individuellen Sprachentwicklung für die Primarstufe und die Sekundarstufe (http://www.raa.de/fileadmin/dateien/pdf/service/downloads/RAA-Sprachstandsdiagnose_B.pdf).</a:t>
            </a:r>
          </a:p>
          <a:p>
            <a:pPr marL="450215" lvl="0" indent="-450215" algn="just" eaLnBrk="1" fontAlgn="auto" hangingPunct="1">
              <a:spcAft>
                <a:spcPts val="0"/>
              </a:spcAft>
              <a:defRPr/>
            </a:pPr>
            <a:r>
              <a:rPr lang="de-DE" sz="1300" b="1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Sächsisches Bildungsinstitut (2009): </a:t>
            </a:r>
            <a:r>
              <a:rPr lang="de-DE" sz="1300" dirty="0">
                <a:solidFill>
                  <a:sysClr val="windowText" lastClr="000000"/>
                </a:solidFill>
                <a:ea typeface="Times New Roman"/>
                <a:cs typeface="Times New Roman"/>
              </a:rPr>
              <a:t>Niveaubeschreibungen Deutsch als Zweitsprache für die Sekundarstufe 1. Transferfassung 2009.</a:t>
            </a:r>
          </a:p>
          <a:p>
            <a:pPr marL="450215" lvl="0" indent="-450215" algn="just" eaLnBrk="1" fontAlgn="auto" hangingPunct="1">
              <a:spcAft>
                <a:spcPts val="0"/>
              </a:spcAft>
              <a:defRPr/>
            </a:pPr>
            <a:endParaRPr lang="en-US" sz="1300" dirty="0" smtClean="0">
              <a:solidFill>
                <a:sysClr val="windowText" lastClr="000000"/>
              </a:solidFill>
              <a:latin typeface="Trebuchet MS"/>
              <a:ea typeface="Times New Roman"/>
              <a:cs typeface="Times New Roman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61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6129338"/>
            <a:ext cx="9112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92163"/>
          </a:xfrm>
        </p:spPr>
        <p:txBody>
          <a:bodyPr/>
          <a:lstStyle/>
          <a:p>
            <a:pPr indent="361950" algn="l">
              <a:defRPr/>
            </a:pPr>
            <a:r>
              <a:rPr lang="de-DE" sz="30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rial" charset="0"/>
              </a:rPr>
              <a:t>Internetquellen der vorgestellten Verfahren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464496"/>
          </a:xfrm>
        </p:spPr>
        <p:txBody>
          <a:bodyPr rtlCol="0">
            <a:normAutofit fontScale="25000" lnSpcReduction="20000"/>
          </a:bodyPr>
          <a:lstStyle/>
          <a:p>
            <a:pPr marL="450215" indent="-450215" algn="just">
              <a:lnSpc>
                <a:spcPct val="150000"/>
              </a:lnSpc>
              <a:spcAft>
                <a:spcPts val="0"/>
              </a:spcAft>
            </a:pPr>
            <a:r>
              <a:rPr lang="de-DE" sz="5600" b="1" dirty="0">
                <a:ea typeface="Times New Roman"/>
                <a:cs typeface="Times New Roman"/>
              </a:rPr>
              <a:t>Niveaubeschreibungen </a:t>
            </a:r>
            <a:r>
              <a:rPr lang="de-DE" sz="5600" b="1" dirty="0" err="1">
                <a:ea typeface="Times New Roman"/>
                <a:cs typeface="Times New Roman"/>
              </a:rPr>
              <a:t>DaZ</a:t>
            </a:r>
            <a:r>
              <a:rPr lang="de-DE" sz="5600" b="1" dirty="0">
                <a:ea typeface="Times New Roman"/>
                <a:cs typeface="Times New Roman"/>
              </a:rPr>
              <a:t>:</a:t>
            </a:r>
            <a:endParaRPr lang="en-US" sz="5600" dirty="0">
              <a:ea typeface="Times New Roman"/>
              <a:cs typeface="Times New Roman"/>
            </a:endParaRPr>
          </a:p>
          <a:p>
            <a:pPr marL="0" indent="0">
              <a:lnSpc>
                <a:spcPct val="115000"/>
              </a:lnSpc>
              <a:spcBef>
                <a:spcPts val="250"/>
              </a:spcBef>
              <a:spcAft>
                <a:spcPts val="0"/>
              </a:spcAft>
              <a:buNone/>
            </a:pPr>
            <a:r>
              <a:rPr lang="de-DE" sz="5600" u="sng" dirty="0">
                <a:solidFill>
                  <a:srgbClr val="000000"/>
                </a:solidFill>
                <a:ea typeface="Times New Roman"/>
                <a:hlinkClick r:id="rId6"/>
              </a:rPr>
              <a:t>https://publikationen.sachsen.de/bdb/artikel/14477</a:t>
            </a:r>
            <a:r>
              <a:rPr lang="de-DE" sz="5600" dirty="0">
                <a:solidFill>
                  <a:srgbClr val="000000"/>
                </a:solidFill>
                <a:ea typeface="Times New Roman"/>
              </a:rPr>
              <a:t> (Sek1) </a:t>
            </a:r>
            <a:endParaRPr lang="en-US" sz="5600" dirty="0">
              <a:ea typeface="Times New Roman"/>
            </a:endParaRPr>
          </a:p>
          <a:p>
            <a:pPr marL="0" indent="0">
              <a:lnSpc>
                <a:spcPct val="115000"/>
              </a:lnSpc>
              <a:spcBef>
                <a:spcPts val="250"/>
              </a:spcBef>
              <a:spcAft>
                <a:spcPts val="0"/>
              </a:spcAft>
              <a:buNone/>
            </a:pPr>
            <a:r>
              <a:rPr lang="it-IT" sz="5600" u="sng" dirty="0">
                <a:solidFill>
                  <a:srgbClr val="000000"/>
                </a:solidFill>
                <a:ea typeface="Times New Roman"/>
                <a:hlinkClick r:id="rId7"/>
              </a:rPr>
              <a:t>https://publikationen.sachsen.de/bdb/artikel/14490</a:t>
            </a:r>
            <a:r>
              <a:rPr lang="it-IT" sz="5600" dirty="0">
                <a:solidFill>
                  <a:srgbClr val="000000"/>
                </a:solidFill>
                <a:ea typeface="Times New Roman"/>
              </a:rPr>
              <a:t> (Primarstufe</a:t>
            </a:r>
            <a:r>
              <a:rPr lang="it-IT" sz="5600" dirty="0" smtClean="0">
                <a:solidFill>
                  <a:srgbClr val="000000"/>
                </a:solidFill>
                <a:ea typeface="Times New Roman"/>
              </a:rPr>
              <a:t>)</a:t>
            </a:r>
          </a:p>
          <a:p>
            <a:pPr marL="0" indent="0">
              <a:lnSpc>
                <a:spcPct val="115000"/>
              </a:lnSpc>
              <a:spcBef>
                <a:spcPts val="250"/>
              </a:spcBef>
              <a:spcAft>
                <a:spcPts val="0"/>
              </a:spcAft>
              <a:buNone/>
            </a:pPr>
            <a:endParaRPr lang="en-US" sz="5600" dirty="0">
              <a:ea typeface="Times New Roman"/>
            </a:endParaRPr>
          </a:p>
          <a:p>
            <a:pPr>
              <a:lnSpc>
                <a:spcPct val="115000"/>
              </a:lnSpc>
              <a:spcBef>
                <a:spcPts val="250"/>
              </a:spcBef>
              <a:spcAft>
                <a:spcPts val="0"/>
              </a:spcAft>
            </a:pPr>
            <a:r>
              <a:rPr lang="en-US" sz="5600" b="1" dirty="0" err="1" smtClean="0">
                <a:ea typeface="Times New Roman"/>
              </a:rPr>
              <a:t>Unterrichtsbegleitende</a:t>
            </a:r>
            <a:r>
              <a:rPr lang="en-US" sz="5600" b="1" dirty="0" smtClean="0">
                <a:ea typeface="Times New Roman"/>
              </a:rPr>
              <a:t> </a:t>
            </a:r>
            <a:r>
              <a:rPr lang="en-US" sz="5600" b="1" dirty="0" err="1" smtClean="0">
                <a:ea typeface="Times New Roman"/>
              </a:rPr>
              <a:t>Sprachstandserhebung</a:t>
            </a:r>
            <a:r>
              <a:rPr lang="en-US" sz="5600" b="1" dirty="0" smtClean="0">
                <a:ea typeface="Times New Roman"/>
              </a:rPr>
              <a:t>:</a:t>
            </a:r>
          </a:p>
          <a:p>
            <a:pPr marL="0" indent="0">
              <a:lnSpc>
                <a:spcPct val="115000"/>
              </a:lnSpc>
              <a:spcBef>
                <a:spcPts val="250"/>
              </a:spcBef>
              <a:spcAft>
                <a:spcPts val="0"/>
              </a:spcAft>
              <a:buNone/>
            </a:pPr>
            <a:r>
              <a:rPr lang="en-US" sz="5600" dirty="0">
                <a:ea typeface="Times New Roman"/>
                <a:hlinkClick r:id="rId8"/>
              </a:rPr>
              <a:t>http://</a:t>
            </a:r>
            <a:r>
              <a:rPr lang="en-US" sz="5600" dirty="0" smtClean="0">
                <a:ea typeface="Times New Roman"/>
                <a:hlinkClick r:id="rId8"/>
              </a:rPr>
              <a:t>www.schule-mehrsprachig.at/fileadmin/schule_mehrsprachig/redaktion/Hintergrundinfo/Aktuelles/1beobachtungsbogen.pdf</a:t>
            </a:r>
            <a:endParaRPr lang="en-US" sz="5600" dirty="0" smtClean="0">
              <a:ea typeface="Times New Roman"/>
            </a:endParaRPr>
          </a:p>
          <a:p>
            <a:pPr marL="0" indent="0">
              <a:lnSpc>
                <a:spcPct val="115000"/>
              </a:lnSpc>
              <a:spcBef>
                <a:spcPts val="250"/>
              </a:spcBef>
              <a:spcAft>
                <a:spcPts val="0"/>
              </a:spcAft>
              <a:buNone/>
            </a:pPr>
            <a:endParaRPr lang="en-US" sz="5600" b="1" dirty="0"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5600" b="1" dirty="0">
                <a:solidFill>
                  <a:srgbClr val="000000"/>
                </a:solidFill>
                <a:ea typeface="Times New Roman"/>
                <a:cs typeface="Times New Roman"/>
              </a:rPr>
              <a:t>Eigene C-Tests erstellen:</a:t>
            </a:r>
            <a:endParaRPr lang="en-US" sz="5600" dirty="0">
              <a:ea typeface="Times New Roman"/>
              <a:cs typeface="Times New Roman"/>
            </a:endParaRPr>
          </a:p>
          <a:p>
            <a:pPr marL="0" indent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5600" u="sng" dirty="0">
                <a:solidFill>
                  <a:srgbClr val="000000"/>
                </a:solidFill>
                <a:ea typeface="Times New Roman"/>
                <a:hlinkClick r:id="rId9"/>
              </a:rPr>
              <a:t>http://lingofox.dw.de/index.php?url=c-test</a:t>
            </a:r>
            <a:r>
              <a:rPr lang="de-DE" sz="5600" dirty="0">
                <a:solidFill>
                  <a:srgbClr val="000000"/>
                </a:solidFill>
                <a:ea typeface="Times New Roman"/>
              </a:rPr>
              <a:t> </a:t>
            </a:r>
            <a:endParaRPr lang="en-US" sz="5600" dirty="0">
              <a:ea typeface="Times New Roman"/>
            </a:endParaRPr>
          </a:p>
          <a:p>
            <a:pPr marL="0" indent="0">
              <a:lnSpc>
                <a:spcPct val="115000"/>
              </a:lnSpc>
              <a:spcBef>
                <a:spcPts val="250"/>
              </a:spcBef>
              <a:spcAft>
                <a:spcPts val="0"/>
              </a:spcAft>
              <a:buNone/>
            </a:pPr>
            <a:endParaRPr lang="en-US" sz="5600" dirty="0">
              <a:ea typeface="Times New Roman"/>
            </a:endParaRPr>
          </a:p>
          <a:p>
            <a:pPr marL="450215" indent="-450215" algn="just">
              <a:lnSpc>
                <a:spcPct val="150000"/>
              </a:lnSpc>
              <a:spcAft>
                <a:spcPts val="0"/>
              </a:spcAft>
            </a:pPr>
            <a:r>
              <a:rPr lang="de-DE" sz="5600" b="1" dirty="0">
                <a:solidFill>
                  <a:srgbClr val="000000"/>
                </a:solidFill>
                <a:ea typeface="Times New Roman"/>
                <a:cs typeface="Times New Roman"/>
              </a:rPr>
              <a:t>Förderdossier </a:t>
            </a:r>
            <a:r>
              <a:rPr lang="de-DE" sz="5600" b="1" dirty="0" err="1">
                <a:solidFill>
                  <a:srgbClr val="000000"/>
                </a:solidFill>
                <a:ea typeface="Times New Roman"/>
                <a:cs typeface="Times New Roman"/>
              </a:rPr>
              <a:t>DaZ</a:t>
            </a:r>
            <a:r>
              <a:rPr lang="de-DE" sz="5600" b="1" dirty="0">
                <a:solidFill>
                  <a:srgbClr val="000000"/>
                </a:solidFill>
                <a:ea typeface="Times New Roman"/>
                <a:cs typeface="Times New Roman"/>
              </a:rPr>
              <a:t>:</a:t>
            </a:r>
            <a:endParaRPr lang="en-US" sz="5600" dirty="0"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Bef>
                <a:spcPts val="215"/>
              </a:spcBef>
              <a:spcAft>
                <a:spcPts val="0"/>
              </a:spcAft>
              <a:buNone/>
            </a:pPr>
            <a:r>
              <a:rPr lang="de-DE" sz="5600" u="sng" dirty="0">
                <a:solidFill>
                  <a:srgbClr val="000000"/>
                </a:solidFill>
                <a:hlinkClick r:id="rId10"/>
              </a:rPr>
              <a:t>http://avk.formular.tg.ch/dokumente/temp/30942243-F0D6-CABE-427DA7EC69263FF4/Foerderdossier_DaZ_19_1_12.pdf?CFID=63883378&amp;CFTOKEN=22240617</a:t>
            </a:r>
            <a:endParaRPr lang="de-DE" sz="5600" u="sng" dirty="0">
              <a:solidFill>
                <a:srgbClr val="000000"/>
              </a:solidFill>
            </a:endParaRPr>
          </a:p>
          <a:p>
            <a:pPr marL="0" indent="0" algn="just">
              <a:lnSpc>
                <a:spcPct val="115000"/>
              </a:lnSpc>
              <a:spcBef>
                <a:spcPts val="215"/>
              </a:spcBef>
              <a:spcAft>
                <a:spcPts val="0"/>
              </a:spcAft>
              <a:buNone/>
            </a:pPr>
            <a:endParaRPr lang="de-DE" sz="5600" u="sng" dirty="0">
              <a:solidFill>
                <a:srgbClr val="000000"/>
              </a:solidFill>
              <a:ea typeface="Times New Roman"/>
            </a:endParaRPr>
          </a:p>
          <a:p>
            <a:pPr algn="just">
              <a:spcBef>
                <a:spcPts val="215"/>
              </a:spcBef>
            </a:pPr>
            <a:r>
              <a:rPr lang="de-DE" sz="5600" b="1" dirty="0" err="1">
                <a:solidFill>
                  <a:srgbClr val="000000"/>
                </a:solidFill>
                <a:ea typeface="Times New Roman"/>
                <a:cs typeface="Times New Roman"/>
              </a:rPr>
              <a:t>FörMig</a:t>
            </a:r>
            <a:r>
              <a:rPr lang="de-DE" sz="5600" b="1" dirty="0">
                <a:solidFill>
                  <a:srgbClr val="000000"/>
                </a:solidFill>
                <a:ea typeface="Times New Roman"/>
                <a:cs typeface="Times New Roman"/>
              </a:rPr>
              <a:t> „Fast Catch Bumerang“:</a:t>
            </a:r>
          </a:p>
          <a:p>
            <a:pPr marL="0" indent="0" algn="just">
              <a:spcBef>
                <a:spcPts val="215"/>
              </a:spcBef>
              <a:buNone/>
            </a:pPr>
            <a:r>
              <a:rPr lang="en-US" sz="5600" dirty="0">
                <a:solidFill>
                  <a:srgbClr val="000000"/>
                </a:solidFill>
                <a:ea typeface="Times New Roman"/>
                <a:cs typeface="Times New Roman"/>
                <a:hlinkClick r:id="rId11"/>
              </a:rPr>
              <a:t>http://www.uni-due.de/imperia/md/content/prodaz/reich_roth_d__</a:t>
            </a:r>
            <a:r>
              <a:rPr lang="en-US" sz="5600" dirty="0" smtClean="0">
                <a:solidFill>
                  <a:srgbClr val="000000"/>
                </a:solidFill>
                <a:ea typeface="Times New Roman"/>
                <a:cs typeface="Times New Roman"/>
                <a:hlinkClick r:id="rId11"/>
              </a:rPr>
              <a:t>ll_fastcatchbumerang.pdf</a:t>
            </a:r>
            <a:endParaRPr lang="en-US" sz="5600" dirty="0" smtClean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0" indent="0" algn="just">
              <a:spcBef>
                <a:spcPts val="215"/>
              </a:spcBef>
              <a:buNone/>
            </a:pPr>
            <a:endParaRPr lang="en-US" sz="56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algn="just" fontAlgn="auto">
              <a:spcBef>
                <a:spcPts val="215"/>
              </a:spcBef>
              <a:spcAft>
                <a:spcPts val="0"/>
              </a:spcAft>
              <a:defRPr/>
            </a:pPr>
            <a:r>
              <a:rPr lang="en-US" sz="5600" b="1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Profilanalyse</a:t>
            </a:r>
            <a:r>
              <a:rPr lang="en-US" sz="56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5600" b="1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nach</a:t>
            </a:r>
            <a:r>
              <a:rPr lang="en-US" sz="56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5600" b="1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Grießhaber</a:t>
            </a:r>
            <a:r>
              <a:rPr lang="en-US" sz="56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:</a:t>
            </a:r>
          </a:p>
          <a:p>
            <a:pPr marL="0" indent="0" algn="just" fontAlgn="auto">
              <a:spcBef>
                <a:spcPts val="215"/>
              </a:spcBef>
              <a:spcAft>
                <a:spcPts val="0"/>
              </a:spcAft>
              <a:buNone/>
              <a:defRPr/>
            </a:pPr>
            <a:r>
              <a:rPr lang="en-US" sz="5600" dirty="0">
                <a:solidFill>
                  <a:srgbClr val="000000"/>
                </a:solidFill>
                <a:ea typeface="Times New Roman"/>
                <a:cs typeface="Times New Roman"/>
                <a:hlinkClick r:id="rId12"/>
              </a:rPr>
              <a:t>https://</a:t>
            </a:r>
            <a:r>
              <a:rPr lang="en-US" sz="5600" dirty="0" smtClean="0">
                <a:solidFill>
                  <a:srgbClr val="000000"/>
                </a:solidFill>
                <a:ea typeface="Times New Roman"/>
                <a:cs typeface="Times New Roman"/>
                <a:hlinkClick r:id="rId12"/>
              </a:rPr>
              <a:t>www.uni-due.de/imperia/md/content/prodaz/griesshaber_profilanalyse_deutsch.pdf</a:t>
            </a:r>
            <a:endParaRPr lang="en-US" sz="5600" dirty="0" smtClean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0" indent="0" algn="just" fontAlgn="auto">
              <a:spcBef>
                <a:spcPts val="215"/>
              </a:spcBef>
              <a:spcAft>
                <a:spcPts val="0"/>
              </a:spcAft>
              <a:buNone/>
              <a:defRPr/>
            </a:pPr>
            <a:endParaRPr lang="en-US" sz="4300" b="1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35700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8725"/>
            <a:ext cx="12239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052736"/>
            <a:ext cx="7949873" cy="496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56" y="6141959"/>
            <a:ext cx="720080" cy="6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1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643438" y="2492896"/>
            <a:ext cx="4500562" cy="3431709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315683"/>
                </a:solidFill>
                <a:latin typeface="Calibri"/>
              </a:rPr>
              <a:t>Fortbildung</a:t>
            </a:r>
            <a:r>
              <a:rPr lang="en-US" sz="2000" b="1" dirty="0">
                <a:solidFill>
                  <a:srgbClr val="315683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srgbClr val="315683"/>
                </a:solidFill>
                <a:latin typeface="Calibri"/>
              </a:rPr>
              <a:t>– </a:t>
            </a:r>
            <a:r>
              <a:rPr lang="en-US" sz="2000" b="1" dirty="0" err="1" smtClean="0">
                <a:solidFill>
                  <a:srgbClr val="315683"/>
                </a:solidFill>
                <a:latin typeface="Calibri"/>
              </a:rPr>
              <a:t>entwickelt</a:t>
            </a:r>
            <a:r>
              <a:rPr lang="en-US" sz="2000" b="1" dirty="0" smtClean="0">
                <a:solidFill>
                  <a:srgbClr val="315683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315683"/>
                </a:solidFill>
                <a:latin typeface="Calibri"/>
              </a:rPr>
              <a:t>im</a:t>
            </a:r>
            <a:r>
              <a:rPr lang="en-US" sz="2000" b="1" dirty="0">
                <a:solidFill>
                  <a:srgbClr val="315683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315683"/>
                </a:solidFill>
                <a:latin typeface="Calibri"/>
              </a:rPr>
              <a:t>Rahmen</a:t>
            </a:r>
            <a:r>
              <a:rPr lang="en-US" sz="2000" b="1" dirty="0">
                <a:solidFill>
                  <a:srgbClr val="315683"/>
                </a:solidFill>
                <a:latin typeface="Calibri"/>
              </a:rPr>
              <a:t> des </a:t>
            </a:r>
            <a:r>
              <a:rPr lang="en-US" sz="2000" b="1" dirty="0" err="1">
                <a:solidFill>
                  <a:srgbClr val="315683"/>
                </a:solidFill>
                <a:latin typeface="Calibri"/>
              </a:rPr>
              <a:t>Projekts</a:t>
            </a:r>
            <a:r>
              <a:rPr lang="en-US" sz="2000" b="1" dirty="0">
                <a:solidFill>
                  <a:srgbClr val="315683"/>
                </a:solidFill>
                <a:latin typeface="Calibri"/>
              </a:rPr>
              <a:t> “MALEDIVE: Die </a:t>
            </a:r>
            <a:r>
              <a:rPr lang="en-US" sz="2000" b="1" dirty="0" err="1">
                <a:solidFill>
                  <a:srgbClr val="315683"/>
                </a:solidFill>
                <a:latin typeface="Calibri"/>
              </a:rPr>
              <a:t>Unterrichts</a:t>
            </a:r>
            <a:r>
              <a:rPr lang="en-US" sz="2000" b="1" dirty="0">
                <a:solidFill>
                  <a:srgbClr val="315683"/>
                </a:solidFill>
                <a:latin typeface="Calibri"/>
              </a:rPr>
              <a:t>- und </a:t>
            </a:r>
            <a:r>
              <a:rPr lang="en-US" sz="2000" b="1" dirty="0" err="1">
                <a:solidFill>
                  <a:srgbClr val="315683"/>
                </a:solidFill>
                <a:latin typeface="Calibri"/>
              </a:rPr>
              <a:t>Bildungssprache</a:t>
            </a:r>
            <a:r>
              <a:rPr lang="en-US" sz="2000" b="1" dirty="0">
                <a:solidFill>
                  <a:srgbClr val="315683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315683"/>
                </a:solidFill>
                <a:latin typeface="Calibri"/>
              </a:rPr>
              <a:t>fördern</a:t>
            </a:r>
            <a:r>
              <a:rPr lang="en-US" sz="2000" b="1" dirty="0">
                <a:solidFill>
                  <a:srgbClr val="315683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315683"/>
                </a:solidFill>
                <a:latin typeface="Calibri"/>
              </a:rPr>
              <a:t>im</a:t>
            </a:r>
            <a:r>
              <a:rPr lang="en-US" sz="2000" b="1" dirty="0">
                <a:solidFill>
                  <a:srgbClr val="315683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315683"/>
                </a:solidFill>
                <a:latin typeface="Calibri"/>
              </a:rPr>
              <a:t>Kontext</a:t>
            </a:r>
            <a:r>
              <a:rPr lang="en-US" sz="2000" b="1" dirty="0">
                <a:solidFill>
                  <a:srgbClr val="315683"/>
                </a:solidFill>
                <a:latin typeface="Calibri"/>
              </a:rPr>
              <a:t> von </a:t>
            </a:r>
            <a:r>
              <a:rPr lang="en-US" sz="2000" b="1" dirty="0" err="1" smtClean="0">
                <a:solidFill>
                  <a:srgbClr val="315683"/>
                </a:solidFill>
                <a:latin typeface="Calibri"/>
              </a:rPr>
              <a:t>Diversität</a:t>
            </a:r>
            <a:r>
              <a:rPr lang="en-US" sz="2000" b="1" dirty="0" smtClean="0">
                <a:solidFill>
                  <a:srgbClr val="315683"/>
                </a:solidFill>
                <a:latin typeface="Calibri"/>
              </a:rPr>
              <a:t>”</a:t>
            </a:r>
          </a:p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315683"/>
                </a:solidFill>
                <a:latin typeface="Calibri"/>
              </a:rPr>
              <a:t>von Dana Engel, Andrea Abel, Susanne </a:t>
            </a:r>
            <a:r>
              <a:rPr lang="en-US" sz="2000" b="1" dirty="0" err="1" smtClean="0">
                <a:solidFill>
                  <a:srgbClr val="315683"/>
                </a:solidFill>
                <a:latin typeface="Calibri"/>
              </a:rPr>
              <a:t>Reif</a:t>
            </a:r>
            <a:r>
              <a:rPr lang="en-US" sz="2000" b="1" dirty="0" smtClean="0">
                <a:solidFill>
                  <a:srgbClr val="315683"/>
                </a:solidFill>
                <a:latin typeface="Calibri"/>
              </a:rPr>
              <a:t> und Antje </a:t>
            </a:r>
            <a:r>
              <a:rPr lang="en-US" sz="2000" b="1" dirty="0" err="1" smtClean="0">
                <a:solidFill>
                  <a:srgbClr val="315683"/>
                </a:solidFill>
                <a:latin typeface="Calibri"/>
              </a:rPr>
              <a:t>Aulbert</a:t>
            </a:r>
            <a:r>
              <a:rPr lang="en-US" sz="2000" b="1" dirty="0" smtClean="0">
                <a:solidFill>
                  <a:srgbClr val="315683"/>
                </a:solidFill>
                <a:latin typeface="Calibri"/>
              </a:rPr>
              <a:t>)</a:t>
            </a:r>
            <a:endParaRPr lang="en-US" sz="2000" b="1" dirty="0">
              <a:solidFill>
                <a:srgbClr val="315683"/>
              </a:solidFill>
              <a:latin typeface="Calibri"/>
            </a:endParaRPr>
          </a:p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86EA"/>
              </a:solidFill>
              <a:latin typeface="Calibri"/>
              <a:ea typeface="+mn-ea"/>
            </a:endParaRPr>
          </a:p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rgbClr val="315683"/>
                </a:solidFill>
                <a:latin typeface="Calibri"/>
              </a:rPr>
              <a:t>Weitere Informationen </a:t>
            </a:r>
            <a:r>
              <a:rPr lang="de-DE" sz="2000" b="1" dirty="0" smtClean="0">
                <a:solidFill>
                  <a:srgbClr val="315683"/>
                </a:solidFill>
                <a:latin typeface="Calibri"/>
              </a:rPr>
              <a:t>und </a:t>
            </a:r>
            <a:r>
              <a:rPr lang="de-DE" sz="2000" b="1" dirty="0">
                <a:solidFill>
                  <a:srgbClr val="315683"/>
                </a:solidFill>
                <a:latin typeface="Calibri"/>
              </a:rPr>
              <a:t>Materialien: </a:t>
            </a:r>
            <a:endParaRPr lang="de-DE" sz="2000" b="1" dirty="0" smtClean="0">
              <a:solidFill>
                <a:srgbClr val="315683"/>
              </a:solidFill>
              <a:latin typeface="Calibri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de-DE" b="1" dirty="0" smtClean="0">
                <a:solidFill>
                  <a:srgbClr val="315683"/>
                </a:solidFill>
                <a:latin typeface="Calibri"/>
                <a:hlinkClick r:id="rId3"/>
              </a:rPr>
              <a:t>http</a:t>
            </a:r>
            <a:r>
              <a:rPr lang="de-DE" b="1" dirty="0">
                <a:solidFill>
                  <a:srgbClr val="315683"/>
                </a:solidFill>
                <a:latin typeface="Calibri"/>
                <a:hlinkClick r:id="rId3"/>
              </a:rPr>
              <a:t>://</a:t>
            </a:r>
            <a:r>
              <a:rPr lang="de-DE" b="1" dirty="0" smtClean="0">
                <a:solidFill>
                  <a:srgbClr val="315683"/>
                </a:solidFill>
                <a:latin typeface="Calibri"/>
                <a:hlinkClick r:id="rId3"/>
              </a:rPr>
              <a:t>maledive.ecml.at/</a:t>
            </a:r>
            <a:r>
              <a:rPr lang="de-DE" b="1" dirty="0" smtClean="0">
                <a:solidFill>
                  <a:srgbClr val="315683"/>
                </a:solidFill>
                <a:latin typeface="Calibri"/>
              </a:rPr>
              <a:t> 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de-DE" b="1" dirty="0" smtClean="0">
                <a:solidFill>
                  <a:srgbClr val="315683"/>
                </a:solidFill>
                <a:latin typeface="Calibri"/>
              </a:rPr>
              <a:t>(Version 1.0; zuletzt geändert: Mai 2015)</a:t>
            </a:r>
            <a:endParaRPr lang="de-DE" b="1" dirty="0">
              <a:solidFill>
                <a:srgbClr val="315683"/>
              </a:solidFill>
              <a:latin typeface="Calibri"/>
            </a:endParaRPr>
          </a:p>
        </p:txBody>
      </p:sp>
      <p:pic>
        <p:nvPicPr>
          <p:cNvPr id="3" name="Bild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6" y="5733256"/>
            <a:ext cx="2317304" cy="100811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512" cy="792163"/>
          </a:xfrm>
        </p:spPr>
        <p:txBody>
          <a:bodyPr/>
          <a:lstStyle/>
          <a:p>
            <a:r>
              <a:rPr lang="de-DE" sz="2800" b="1" dirty="0">
                <a:solidFill>
                  <a:srgbClr val="0070C0"/>
                </a:solidFill>
                <a:latin typeface="+mn-lt"/>
              </a:rPr>
              <a:t>Beispiel </a:t>
            </a:r>
            <a:r>
              <a:rPr lang="de-DE" sz="2800" b="1" dirty="0" smtClean="0">
                <a:solidFill>
                  <a:srgbClr val="0070C0"/>
                </a:solidFill>
                <a:latin typeface="+mn-lt"/>
              </a:rPr>
              <a:t>Beobachtung (1): </a:t>
            </a:r>
            <a:r>
              <a:rPr lang="de-DE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de-DE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de-DE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„Niveaubeschreibungen DaZ“</a:t>
            </a:r>
            <a:endParaRPr lang="de-DE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91512" cy="4353347"/>
          </a:xfrm>
        </p:spPr>
        <p:txBody>
          <a:bodyPr/>
          <a:lstStyle/>
          <a:p>
            <a:pPr lvl="0" eaLnBrk="1" fontAlgn="auto" hangingPunct="1"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  <a:ea typeface="+mn-ea"/>
                <a:cs typeface="+mn-cs"/>
              </a:rPr>
              <a:t>Instrument zur </a:t>
            </a:r>
            <a:r>
              <a:rPr lang="de-DE" sz="1800" b="1" dirty="0">
                <a:solidFill>
                  <a:prstClr val="black"/>
                </a:solidFill>
                <a:ea typeface="+mn-ea"/>
                <a:cs typeface="+mn-cs"/>
              </a:rPr>
              <a:t>strukturierten Beobachtung und Beschreibungen von Sprachkompetenzen</a:t>
            </a:r>
            <a:r>
              <a:rPr lang="de-DE" sz="1800" dirty="0">
                <a:solidFill>
                  <a:prstClr val="black"/>
                </a:solidFill>
                <a:ea typeface="+mn-ea"/>
                <a:cs typeface="+mn-cs"/>
              </a:rPr>
              <a:t> (kein Sprachdiagnostisches Instrument)</a:t>
            </a:r>
          </a:p>
          <a:p>
            <a:pPr lvl="0" eaLnBrk="1" fontAlgn="auto" hangingPunct="1"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Unterstützt systematischen und sachlichen Austausch</a:t>
            </a:r>
            <a:endParaRPr lang="en-US" sz="1800" dirty="0">
              <a:solidFill>
                <a:prstClr val="black"/>
              </a:solidFill>
              <a:ea typeface="+mn-ea"/>
              <a:cs typeface="+mn-cs"/>
              <a:sym typeface="Wingdings" pitchFamily="2" charset="2"/>
            </a:endParaRPr>
          </a:p>
          <a:p>
            <a:pPr lvl="0" eaLnBrk="1" fontAlgn="auto" hangingPunct="1">
              <a:spcAft>
                <a:spcPts val="0"/>
              </a:spcAft>
            </a:pPr>
            <a:r>
              <a:rPr lang="de-DE" sz="1800" b="1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Zielgruppe: </a:t>
            </a:r>
            <a:r>
              <a:rPr lang="de-DE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DaZ SchülerInnen in Primar und Sekundarstufe</a:t>
            </a:r>
          </a:p>
          <a:p>
            <a:pPr lvl="0" eaLnBrk="1" fontAlgn="auto" hangingPunct="1"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für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 die </a:t>
            </a:r>
            <a:r>
              <a:rPr lang="en-US" sz="1800" dirty="0" err="1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Sek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 1 </a:t>
            </a:r>
            <a:r>
              <a:rPr lang="en-US" sz="1800" dirty="0" err="1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wird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sz="1800" dirty="0" err="1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besonderer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sz="1800" dirty="0" err="1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Bezug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 auf </a:t>
            </a:r>
            <a:r>
              <a:rPr lang="en-US" sz="1800" dirty="0" err="1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Bildungssprache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sz="1800" dirty="0" err="1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genommen</a:t>
            </a:r>
            <a:endParaRPr lang="en-US" sz="1800" b="1" dirty="0">
              <a:solidFill>
                <a:prstClr val="black"/>
              </a:solidFill>
              <a:ea typeface="+mn-ea"/>
              <a:cs typeface="+mn-cs"/>
              <a:sym typeface="Wingdings" pitchFamily="2" charset="2"/>
            </a:endParaRPr>
          </a:p>
          <a:p>
            <a:pPr lvl="0" eaLnBrk="1" fontAlgn="auto" hangingPunct="1">
              <a:spcAft>
                <a:spcPts val="0"/>
              </a:spcAft>
            </a:pPr>
            <a:r>
              <a:rPr lang="de-DE" sz="1800" b="1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Evaluation: </a:t>
            </a:r>
            <a:r>
              <a:rPr lang="de-DE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detaillierte Wahrnehmung von Sprache, erleichtert den Austausch zwischen den KollegInnen, hoher zeitlicher Aufwand</a:t>
            </a:r>
          </a:p>
          <a:p>
            <a:pPr lvl="0" eaLnBrk="1" fontAlgn="auto" hangingPunct="1">
              <a:spcAft>
                <a:spcPts val="0"/>
              </a:spcAft>
            </a:pPr>
            <a:r>
              <a:rPr lang="de-DE" sz="1800" b="1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Durchführung: </a:t>
            </a:r>
            <a:r>
              <a:rPr lang="de-DE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(gemeinsame) Beobachtung einzelner SchülerInnen, Einordnung der Kompetenzen in das Raster, Dokumentation auf Beobachtungsbogen  Grundlage für die Erstellung eines umfassenden Sprachprofil</a:t>
            </a:r>
          </a:p>
          <a:p>
            <a:pPr lvl="0" eaLnBrk="1" fontAlgn="auto" hangingPunct="1"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das Verfahre sollte</a:t>
            </a:r>
            <a:r>
              <a:rPr lang="de-DE" sz="1800" b="1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 wiederholt </a:t>
            </a:r>
            <a:r>
              <a:rPr lang="de-DE" sz="18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eingesetzt </a:t>
            </a:r>
            <a:r>
              <a:rPr lang="de-DE" sz="1800" dirty="0" smtClean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werden</a:t>
            </a:r>
            <a:r>
              <a:rPr lang="de-DE" sz="10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 </a:t>
            </a:r>
            <a:endParaRPr lang="de-DE" sz="1000" dirty="0" smtClean="0">
              <a:solidFill>
                <a:prstClr val="black"/>
              </a:solidFill>
              <a:ea typeface="+mn-ea"/>
              <a:cs typeface="+mn-cs"/>
              <a:sym typeface="Wingdings" pitchFamily="2" charset="2"/>
            </a:endParaRPr>
          </a:p>
          <a:p>
            <a:pPr lvl="0" eaLnBrk="1" fontAlgn="auto" hangingPunct="1">
              <a:spcAft>
                <a:spcPts val="0"/>
              </a:spcAft>
            </a:pPr>
            <a:endParaRPr lang="de-DE" sz="1000" dirty="0">
              <a:solidFill>
                <a:prstClr val="black"/>
              </a:solidFill>
              <a:ea typeface="+mn-ea"/>
              <a:cs typeface="+mn-cs"/>
              <a:sym typeface="Wingdings" pitchFamily="2" charset="2"/>
            </a:endParaRPr>
          </a:p>
          <a:p>
            <a:pPr marL="0" lvl="0" indent="0" algn="just" eaLnBrk="1" fontAlgn="auto" hangingPunct="1">
              <a:lnSpc>
                <a:spcPct val="115000"/>
              </a:lnSpc>
              <a:spcAft>
                <a:spcPts val="0"/>
              </a:spcAft>
              <a:buNone/>
            </a:pPr>
            <a:r>
              <a:rPr lang="de-DE" sz="1100" b="1" dirty="0">
                <a:solidFill>
                  <a:prstClr val="black"/>
                </a:solidFill>
                <a:ea typeface="Times New Roman"/>
                <a:cs typeface="Times New Roman"/>
              </a:rPr>
              <a:t>Literatur: </a:t>
            </a:r>
            <a:endParaRPr lang="en-US" sz="1100" b="1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0" algn="just" eaLnBrk="1" fontAlgn="auto" hangingPunct="1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de-DE" sz="1100" dirty="0">
                <a:solidFill>
                  <a:prstClr val="black"/>
                </a:solidFill>
                <a:ea typeface="Times New Roman"/>
                <a:cs typeface="Times New Roman"/>
              </a:rPr>
              <a:t>Sächsisches Bildungsinstitut (2009): Niveaubeschreibungen Deutsch als Zweitsprache für die Sekundarstufe 1. Tansferfassung 2009. </a:t>
            </a:r>
            <a:endParaRPr lang="en-US" sz="11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0" algn="just" eaLnBrk="1" fontAlgn="auto" hangingPunct="1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de-DE" sz="1100" dirty="0">
                <a:solidFill>
                  <a:prstClr val="black"/>
                </a:solidFill>
                <a:ea typeface="Times New Roman"/>
                <a:cs typeface="Times New Roman"/>
              </a:rPr>
              <a:t>FörMig Edition Band 5 (2009): 109-114</a:t>
            </a:r>
            <a:endParaRPr lang="en-US" sz="11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90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91512" cy="792163"/>
          </a:xfrm>
        </p:spPr>
        <p:txBody>
          <a:bodyPr/>
          <a:lstStyle/>
          <a:p>
            <a:r>
              <a:rPr lang="de-DE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Aufbau der Niveaubeschreibungen</a:t>
            </a:r>
            <a:endParaRPr lang="de-DE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512" cy="3992563"/>
          </a:xfrm>
        </p:spPr>
        <p:txBody>
          <a:bodyPr/>
          <a:lstStyle/>
          <a:p>
            <a:pPr lvl="0" eaLnBrk="1" fontAlgn="auto" hangingPunct="1">
              <a:spcAft>
                <a:spcPts val="0"/>
              </a:spcAft>
            </a:pPr>
            <a:r>
              <a:rPr lang="de-DE" sz="1600" b="1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Aufbau: </a:t>
            </a:r>
            <a:r>
              <a:rPr lang="de-DE" sz="16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Raster mit Niveaustufen + Beobachtungsbogen</a:t>
            </a:r>
          </a:p>
          <a:p>
            <a:pPr lvl="0" eaLnBrk="1" fontAlgn="auto" hangingPunct="1"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ea typeface="+mn-ea"/>
                <a:cs typeface="+mn-cs"/>
              </a:rPr>
              <a:t>Orientiert sich an den </a:t>
            </a:r>
            <a:r>
              <a:rPr lang="de-DE" sz="1400" b="1" dirty="0">
                <a:solidFill>
                  <a:prstClr val="black"/>
                </a:solidFill>
                <a:ea typeface="+mn-ea"/>
                <a:cs typeface="+mn-cs"/>
              </a:rPr>
              <a:t>Basisqualifikationen </a:t>
            </a:r>
            <a:r>
              <a:rPr lang="de-DE" sz="1400" dirty="0">
                <a:solidFill>
                  <a:prstClr val="black"/>
                </a:solidFill>
                <a:ea typeface="+mn-ea"/>
                <a:cs typeface="+mn-cs"/>
              </a:rPr>
              <a:t>von Ehlich </a:t>
            </a:r>
            <a:r>
              <a:rPr lang="de-DE" sz="1400" dirty="0">
                <a:solidFill>
                  <a:prstClr val="black"/>
                </a:solidFill>
                <a:ea typeface="+mn-ea"/>
                <a:cs typeface="+mn-cs"/>
                <a:sym typeface="Wingdings" pitchFamily="2" charset="2"/>
              </a:rPr>
              <a:t> geht über Alltagsauffassung von Sprache hinaus</a:t>
            </a:r>
          </a:p>
          <a:p>
            <a:pPr marL="0" lvl="0" indent="0" algn="just" eaLnBrk="1" fontAlgn="auto" hangingPunct="1">
              <a:lnSpc>
                <a:spcPct val="115000"/>
              </a:lnSpc>
              <a:spcAft>
                <a:spcPts val="0"/>
              </a:spcAft>
              <a:buNone/>
            </a:pPr>
            <a:endParaRPr lang="de-DE" sz="1300" u="sng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0" lvl="0" indent="0" algn="just" eaLnBrk="1" fontAlgn="auto" hangingPunct="1">
              <a:lnSpc>
                <a:spcPct val="115000"/>
              </a:lnSpc>
              <a:spcAft>
                <a:spcPts val="0"/>
              </a:spcAft>
              <a:buNone/>
            </a:pPr>
            <a:r>
              <a:rPr lang="de-DE" sz="1600" b="1" u="sng" dirty="0">
                <a:solidFill>
                  <a:prstClr val="black"/>
                </a:solidFill>
                <a:ea typeface="Times New Roman"/>
                <a:cs typeface="Times New Roman"/>
              </a:rPr>
              <a:t>Sieben Abschnitte:</a:t>
            </a:r>
            <a:endParaRPr lang="en-US" sz="1600" b="1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0" algn="just" eaLnBrk="1" fontAlgn="auto" hangingPunct="1">
              <a:spcAft>
                <a:spcPts val="0"/>
              </a:spcAft>
              <a:buFont typeface="+mj-lt"/>
              <a:buAutoNum type="alphaLcParenR"/>
            </a:pPr>
            <a:r>
              <a:rPr lang="de-DE" sz="1600" b="1" dirty="0">
                <a:solidFill>
                  <a:prstClr val="black"/>
                </a:solidFill>
                <a:ea typeface="Times New Roman"/>
                <a:cs typeface="Times New Roman"/>
              </a:rPr>
              <a:t>Sprachliche Handlungs- und Verstehensfertigkeit: </a:t>
            </a:r>
            <a:endParaRPr lang="en-US" sz="16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1" algn="just" eaLnBrk="1" fontAlgn="auto" hangingPunct="1">
              <a:spcAft>
                <a:spcPts val="0"/>
              </a:spcAft>
              <a:buFont typeface="Courier New"/>
              <a:buChar char="o"/>
            </a:pPr>
            <a:r>
              <a:rPr lang="de-DE" sz="1200" dirty="0">
                <a:solidFill>
                  <a:prstClr val="black"/>
                </a:solidFill>
                <a:ea typeface="Times New Roman"/>
                <a:cs typeface="Times New Roman"/>
              </a:rPr>
              <a:t>Wahrgenommene pragmatische und diskursive Kompetenzen </a:t>
            </a:r>
          </a:p>
          <a:p>
            <a:pPr lvl="1" algn="just" eaLnBrk="1" fontAlgn="auto" hangingPunct="1">
              <a:spcAft>
                <a:spcPts val="0"/>
              </a:spcAft>
              <a:buFont typeface="Courier New"/>
              <a:buChar char="o"/>
            </a:pPr>
            <a:r>
              <a:rPr lang="de-DE" sz="1200" dirty="0">
                <a:solidFill>
                  <a:prstClr val="black"/>
                </a:solidFill>
                <a:ea typeface="Times New Roman"/>
                <a:cs typeface="Times New Roman"/>
              </a:rPr>
              <a:t>Sprachstrategien bei Wortschatzlücken oder Verstehensproblemen</a:t>
            </a:r>
            <a:endParaRPr lang="en-US" sz="12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0" algn="just" eaLnBrk="1" fontAlgn="auto" hangingPunct="1">
              <a:spcAft>
                <a:spcPts val="0"/>
              </a:spcAft>
              <a:buFont typeface="+mj-lt"/>
              <a:buAutoNum type="alphaLcParenR"/>
            </a:pPr>
            <a:r>
              <a:rPr lang="de-DE" sz="1600" b="1" dirty="0">
                <a:solidFill>
                  <a:prstClr val="black"/>
                </a:solidFill>
                <a:ea typeface="Times New Roman"/>
                <a:cs typeface="Times New Roman"/>
              </a:rPr>
              <a:t>Wortschatz:</a:t>
            </a:r>
            <a:r>
              <a:rPr lang="de-DE" sz="1600" dirty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de-DE" sz="1300" dirty="0">
                <a:solidFill>
                  <a:prstClr val="black"/>
                </a:solidFill>
                <a:ea typeface="Times New Roman"/>
                <a:cs typeface="Times New Roman"/>
              </a:rPr>
              <a:t>Verstehenswortschatz, Mitteilungswortschatz, Fachwortschatz</a:t>
            </a:r>
            <a:endParaRPr lang="en-US" sz="13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0" algn="just" eaLnBrk="1" fontAlgn="auto" hangingPunct="1">
              <a:spcAft>
                <a:spcPts val="0"/>
              </a:spcAft>
              <a:buFont typeface="+mj-lt"/>
              <a:buAutoNum type="alphaLcParenR"/>
            </a:pPr>
            <a:r>
              <a:rPr lang="de-DE" sz="1600" b="1" dirty="0">
                <a:solidFill>
                  <a:prstClr val="black"/>
                </a:solidFill>
                <a:ea typeface="Times New Roman"/>
                <a:cs typeface="Times New Roman"/>
              </a:rPr>
              <a:t>Aussprache:</a:t>
            </a:r>
            <a:r>
              <a:rPr lang="de-DE" sz="1600" dirty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de-DE" sz="1300" dirty="0">
                <a:solidFill>
                  <a:prstClr val="black"/>
                </a:solidFill>
                <a:ea typeface="Times New Roman"/>
                <a:cs typeface="Times New Roman"/>
              </a:rPr>
              <a:t>Deutlichkeit, Sprechflüssigkeit</a:t>
            </a:r>
            <a:endParaRPr lang="en-US" sz="13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0" algn="just" eaLnBrk="1" fontAlgn="auto" hangingPunct="1">
              <a:spcAft>
                <a:spcPts val="0"/>
              </a:spcAft>
              <a:buFont typeface="+mj-lt"/>
              <a:buAutoNum type="alphaLcParenR"/>
            </a:pPr>
            <a:r>
              <a:rPr lang="de-DE" sz="1600" b="1" dirty="0">
                <a:solidFill>
                  <a:prstClr val="black"/>
                </a:solidFill>
                <a:ea typeface="Times New Roman"/>
                <a:cs typeface="Times New Roman"/>
              </a:rPr>
              <a:t>Lesen: </a:t>
            </a:r>
            <a:r>
              <a:rPr lang="de-DE" sz="1300" dirty="0">
                <a:solidFill>
                  <a:prstClr val="black"/>
                </a:solidFill>
                <a:ea typeface="Times New Roman"/>
                <a:cs typeface="Times New Roman"/>
              </a:rPr>
              <a:t>Verstehen, Techniken/Strategien der Texterschließung, Vorlesen, Strategien zur Überwindung von Verstehensschwierigkeiten</a:t>
            </a:r>
            <a:endParaRPr lang="en-US" sz="13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0" algn="just" eaLnBrk="1" fontAlgn="auto" hangingPunct="1">
              <a:spcAft>
                <a:spcPts val="0"/>
              </a:spcAft>
              <a:buFont typeface="+mj-lt"/>
              <a:buAutoNum type="alphaLcParenR"/>
            </a:pPr>
            <a:r>
              <a:rPr lang="de-DE" sz="1600" b="1" dirty="0">
                <a:solidFill>
                  <a:prstClr val="black"/>
                </a:solidFill>
                <a:ea typeface="Times New Roman"/>
                <a:cs typeface="Times New Roman"/>
              </a:rPr>
              <a:t>Schreiben: </a:t>
            </a:r>
            <a:r>
              <a:rPr lang="de-DE" sz="1300" dirty="0">
                <a:solidFill>
                  <a:prstClr val="black"/>
                </a:solidFill>
                <a:ea typeface="Times New Roman"/>
                <a:cs typeface="Times New Roman"/>
              </a:rPr>
              <a:t>Testproduktion, Strategie bei der Suche nach passenden Wörtern, Orthographie, Interpunktion</a:t>
            </a:r>
            <a:endParaRPr lang="en-US" sz="13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0" algn="just" eaLnBrk="1" fontAlgn="auto" hangingPunct="1">
              <a:spcAft>
                <a:spcPts val="0"/>
              </a:spcAft>
              <a:buFont typeface="+mj-lt"/>
              <a:buAutoNum type="alphaLcParenR"/>
            </a:pPr>
            <a:r>
              <a:rPr lang="de-DE" sz="1600" b="1" dirty="0">
                <a:solidFill>
                  <a:prstClr val="black"/>
                </a:solidFill>
                <a:ea typeface="Times New Roman"/>
                <a:cs typeface="Times New Roman"/>
              </a:rPr>
              <a:t>Grammatik (mündl./schriftl.): </a:t>
            </a:r>
            <a:r>
              <a:rPr lang="de-DE" sz="1300" dirty="0">
                <a:solidFill>
                  <a:prstClr val="black"/>
                </a:solidFill>
                <a:ea typeface="Times New Roman"/>
                <a:cs typeface="Times New Roman"/>
              </a:rPr>
              <a:t>Verbstellung, Satzverbindungen, Präpositionen, Formen des Verbs/Nomens</a:t>
            </a:r>
          </a:p>
          <a:p>
            <a:pPr lvl="0" algn="just" eaLnBrk="1" fontAlgn="auto" hangingPunct="1">
              <a:spcAft>
                <a:spcPts val="0"/>
              </a:spcAft>
              <a:buFont typeface="+mj-lt"/>
              <a:buAutoNum type="alphaLcParenR"/>
            </a:pPr>
            <a:r>
              <a:rPr lang="de-DE" sz="1600" b="1" dirty="0">
                <a:solidFill>
                  <a:prstClr val="black"/>
                </a:solidFill>
                <a:ea typeface="Times New Roman"/>
                <a:cs typeface="Times New Roman"/>
              </a:rPr>
              <a:t>Persönlichkeitsmerkmale: </a:t>
            </a:r>
            <a:r>
              <a:rPr lang="de-DE" sz="1300" dirty="0">
                <a:solidFill>
                  <a:prstClr val="black"/>
                </a:solidFill>
                <a:ea typeface="Times New Roman"/>
                <a:cs typeface="Times New Roman"/>
              </a:rPr>
              <a:t>Freude und Interesse am Sprechen – </a:t>
            </a:r>
            <a:r>
              <a:rPr lang="de-DE" sz="1300" dirty="0" smtClean="0">
                <a:solidFill>
                  <a:prstClr val="black"/>
                </a:solidFill>
                <a:ea typeface="Times New Roman"/>
                <a:cs typeface="Times New Roman"/>
              </a:rPr>
              <a:t>Deutsch/Herkunftssprache</a:t>
            </a:r>
          </a:p>
          <a:p>
            <a:pPr lvl="0" algn="just" eaLnBrk="1" fontAlgn="auto" hangingPunct="1">
              <a:spcAft>
                <a:spcPts val="0"/>
              </a:spcAft>
              <a:buFont typeface="+mj-lt"/>
              <a:buAutoNum type="alphaLcParenR"/>
            </a:pPr>
            <a:endParaRPr lang="de-DE" sz="1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0" lvl="0" indent="0" algn="just" eaLnBrk="1" fontAlgn="auto" hangingPunct="1">
              <a:lnSpc>
                <a:spcPct val="115000"/>
              </a:lnSpc>
              <a:spcAft>
                <a:spcPts val="0"/>
              </a:spcAft>
              <a:buNone/>
            </a:pPr>
            <a:r>
              <a:rPr lang="de-DE" sz="1100" b="1" dirty="0">
                <a:solidFill>
                  <a:prstClr val="black"/>
                </a:solidFill>
                <a:ea typeface="Times New Roman"/>
                <a:cs typeface="Times New Roman"/>
              </a:rPr>
              <a:t>Literatur: </a:t>
            </a:r>
            <a:endParaRPr lang="en-US" sz="1100" b="1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0" algn="just" eaLnBrk="1" fontAlgn="auto" hangingPunct="1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de-DE" sz="1100" dirty="0">
                <a:solidFill>
                  <a:prstClr val="black"/>
                </a:solidFill>
                <a:ea typeface="Times New Roman"/>
                <a:cs typeface="Times New Roman"/>
              </a:rPr>
              <a:t>Sächsisches Bildungsinstitut (2009): Niveaubeschreibungen Deutsch als Zweitsprache für die Sekundarstufe 1. Transferfassung 2009. </a:t>
            </a:r>
            <a:endParaRPr lang="en-US" sz="11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pPr lvl="0" algn="just" eaLnBrk="1" fontAlgn="auto" hangingPunct="1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de-DE" sz="1100" dirty="0">
                <a:solidFill>
                  <a:prstClr val="black"/>
                </a:solidFill>
                <a:ea typeface="Times New Roman"/>
                <a:cs typeface="Times New Roman"/>
              </a:rPr>
              <a:t>FörMig Edition Band 5 (2009): 109-114</a:t>
            </a:r>
            <a:endParaRPr lang="en-US" sz="1100" dirty="0">
              <a:solidFill>
                <a:prstClr val="black"/>
              </a:solidFill>
              <a:latin typeface="Trebuchet MS"/>
              <a:ea typeface="Times New Roman"/>
              <a:cs typeface="Times New Roman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21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7515298" cy="132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91512" cy="792163"/>
          </a:xfrm>
        </p:spPr>
        <p:txBody>
          <a:bodyPr/>
          <a:lstStyle/>
          <a:p>
            <a:r>
              <a:rPr lang="de-DE" sz="28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Beispiel - Raster </a:t>
            </a:r>
            <a:r>
              <a:rPr lang="de-DE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Niveaustufen</a:t>
            </a:r>
            <a:endParaRPr lang="de-DE" sz="2800" dirty="0"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93" y="1484784"/>
            <a:ext cx="7484548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8" y="4509120"/>
            <a:ext cx="7488832" cy="165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566018" y="1412776"/>
            <a:ext cx="1100324" cy="288032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83568" y="3378105"/>
            <a:ext cx="1100324" cy="288032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99627" y="4469921"/>
            <a:ext cx="1008112" cy="288032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2326" y="1969339"/>
            <a:ext cx="288032" cy="2880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47864" y="1906996"/>
            <a:ext cx="288032" cy="2880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76056" y="1861592"/>
            <a:ext cx="288032" cy="2880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20479" y="1906996"/>
            <a:ext cx="288032" cy="2880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16180" y="6154081"/>
            <a:ext cx="48116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prstClr val="black"/>
                </a:solidFill>
                <a:latin typeface="+mn-lt"/>
              </a:rPr>
              <a:t>Literatur: </a:t>
            </a:r>
          </a:p>
          <a:p>
            <a:r>
              <a:rPr lang="de-DE" sz="1000" dirty="0">
                <a:solidFill>
                  <a:prstClr val="black"/>
                </a:solidFill>
                <a:latin typeface="+mn-lt"/>
              </a:rPr>
              <a:t>Sächsisches Bildungsinstitut (2009): Niveaubeschreibungen Deutsch als Zweitsprache für die Sekundarstufe 1. </a:t>
            </a:r>
            <a:r>
              <a:rPr lang="de-DE" sz="1000" dirty="0" smtClean="0">
                <a:solidFill>
                  <a:prstClr val="black"/>
                </a:solidFill>
                <a:latin typeface="+mn-lt"/>
              </a:rPr>
              <a:t>Transferfassung </a:t>
            </a:r>
            <a:r>
              <a:rPr lang="de-DE" sz="1000" dirty="0">
                <a:solidFill>
                  <a:prstClr val="black"/>
                </a:solidFill>
                <a:latin typeface="+mn-lt"/>
              </a:rPr>
              <a:t>2009. </a:t>
            </a:r>
          </a:p>
        </p:txBody>
      </p:sp>
    </p:spTree>
    <p:extLst>
      <p:ext uri="{BB962C8B-B14F-4D97-AF65-F5344CB8AC3E}">
        <p14:creationId xmlns:p14="http://schemas.microsoft.com/office/powerpoint/2010/main" val="38238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512" cy="792163"/>
          </a:xfrm>
        </p:spPr>
        <p:txBody>
          <a:bodyPr/>
          <a:lstStyle/>
          <a:p>
            <a:r>
              <a:rPr lang="de-DE" sz="28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Auszug - Beobachtungsbogen</a:t>
            </a:r>
            <a:endParaRPr lang="de-DE" sz="2800" dirty="0">
              <a:latin typeface="+mn-lt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77363"/>
            <a:ext cx="4835859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5616" y="6117010"/>
            <a:ext cx="43924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black"/>
                </a:solidFill>
                <a:latin typeface="+mn-lt"/>
              </a:rPr>
              <a:t>Literatur: </a:t>
            </a:r>
          </a:p>
          <a:p>
            <a:r>
              <a:rPr lang="de-DE" sz="1100" dirty="0">
                <a:solidFill>
                  <a:prstClr val="black"/>
                </a:solidFill>
                <a:latin typeface="+mn-lt"/>
              </a:rPr>
              <a:t>Sächsisches Bildungsinstitut (2009): Niveaubeschreibungen Deutsch als Zweitsprache für die Sekundarstufe 1. </a:t>
            </a:r>
            <a:r>
              <a:rPr lang="de-DE" sz="1100" dirty="0" smtClean="0">
                <a:solidFill>
                  <a:prstClr val="black"/>
                </a:solidFill>
                <a:latin typeface="+mn-lt"/>
              </a:rPr>
              <a:t>Transferfassung </a:t>
            </a:r>
            <a:r>
              <a:rPr lang="de-DE" sz="1100" dirty="0">
                <a:solidFill>
                  <a:prstClr val="black"/>
                </a:solidFill>
                <a:latin typeface="+mn-lt"/>
              </a:rPr>
              <a:t>2009. </a:t>
            </a:r>
          </a:p>
        </p:txBody>
      </p:sp>
      <p:sp>
        <p:nvSpPr>
          <p:cNvPr id="6" name="Oval 5"/>
          <p:cNvSpPr/>
          <p:nvPr/>
        </p:nvSpPr>
        <p:spPr>
          <a:xfrm>
            <a:off x="1835696" y="3140968"/>
            <a:ext cx="1597271" cy="1584176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80939" y="2996952"/>
            <a:ext cx="504055" cy="2880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067945" y="2996952"/>
            <a:ext cx="504055" cy="2880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004049" y="3014929"/>
            <a:ext cx="504055" cy="2880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940152" y="3011553"/>
            <a:ext cx="504055" cy="2880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7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91512" cy="792163"/>
          </a:xfrm>
        </p:spPr>
        <p:txBody>
          <a:bodyPr/>
          <a:lstStyle/>
          <a:p>
            <a:r>
              <a:rPr lang="de-DE" sz="2800" b="1" dirty="0">
                <a:solidFill>
                  <a:srgbClr val="0070C0"/>
                </a:solidFill>
              </a:rPr>
              <a:t>Beispiel </a:t>
            </a:r>
            <a:r>
              <a:rPr lang="de-DE" sz="2800" b="1" dirty="0" smtClean="0">
                <a:solidFill>
                  <a:srgbClr val="0070C0"/>
                </a:solidFill>
              </a:rPr>
              <a:t>Beobachtung(2): </a:t>
            </a:r>
            <a:r>
              <a:rPr lang="de-DE" sz="28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/>
            </a:r>
            <a:br>
              <a:rPr lang="de-DE" sz="2800" b="1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r>
              <a:rPr lang="de-DE" sz="2800" b="1" dirty="0" smtClean="0">
                <a:solidFill>
                  <a:srgbClr val="9BBB59">
                    <a:lumMod val="75000"/>
                  </a:srgbClr>
                </a:solidFill>
              </a:rPr>
              <a:t>„Unterrichtsbegleitende Sprachstandserhebung DaZ</a:t>
            </a:r>
            <a:r>
              <a:rPr lang="de-DE" sz="2800" b="1" dirty="0">
                <a:solidFill>
                  <a:srgbClr val="9BBB59">
                    <a:lumMod val="75000"/>
                  </a:srgbClr>
                </a:solidFill>
              </a:rPr>
              <a:t>“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291512" cy="3992563"/>
          </a:xfrm>
        </p:spPr>
        <p:txBody>
          <a:bodyPr/>
          <a:lstStyle/>
          <a:p>
            <a:pPr lvl="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1750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</a:rPr>
              <a:t>Instrument zur </a:t>
            </a:r>
            <a:r>
              <a:rPr lang="de-DE" sz="1750" b="1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</a:rPr>
              <a:t>strukturierten Beobachtung und Beschreibung von Sprachkompetenzen</a:t>
            </a:r>
            <a:r>
              <a:rPr lang="de-DE" sz="1750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</a:rPr>
              <a:t> (kein sprachdiagnostisches Instrument)</a:t>
            </a:r>
          </a:p>
          <a:p>
            <a:pPr lvl="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1750" b="1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Ziel</a:t>
            </a:r>
            <a:r>
              <a:rPr lang="de-DE" sz="1750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: Kompetenz und Kompetenzzuwachs unterrichts- und schullaufbahnbegleitend beobachten und beschreiben und individuelle Sprachförderung darauf aufbauen</a:t>
            </a:r>
          </a:p>
          <a:p>
            <a:pPr lvl="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1750" b="1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Zielgruppe: </a:t>
            </a:r>
            <a:r>
              <a:rPr lang="de-DE" sz="1750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DaZ SchülerInnen in Primar und Sekundarstufe (in Österreich)</a:t>
            </a:r>
            <a:endParaRPr lang="en-US" sz="1750" dirty="0">
              <a:solidFill>
                <a:prstClr val="black"/>
              </a:solidFill>
              <a:ea typeface="ＭＳ Ｐゴシック" panose="020B0600070205080204" pitchFamily="34" charset="-128"/>
              <a:cs typeface="+mn-cs"/>
              <a:sym typeface="Wingdings" pitchFamily="2" charset="2"/>
            </a:endParaRPr>
          </a:p>
          <a:p>
            <a:pPr lvl="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750" dirty="0" err="1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für</a:t>
            </a:r>
            <a:r>
              <a:rPr lang="en-US" sz="175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 die </a:t>
            </a:r>
            <a:r>
              <a:rPr lang="en-US" sz="1750" dirty="0" err="1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Sekundarstufe</a:t>
            </a:r>
            <a:r>
              <a:rPr lang="en-US" sz="175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 I </a:t>
            </a:r>
            <a:r>
              <a:rPr lang="en-US" sz="1750" dirty="0" err="1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wird</a:t>
            </a:r>
            <a:r>
              <a:rPr lang="en-US" sz="175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 </a:t>
            </a:r>
            <a:r>
              <a:rPr lang="en-US" sz="1750" dirty="0" err="1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besonderer</a:t>
            </a:r>
            <a:r>
              <a:rPr lang="en-US" sz="175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 </a:t>
            </a:r>
            <a:r>
              <a:rPr lang="en-US" sz="1750" dirty="0" err="1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Bezug</a:t>
            </a:r>
            <a:r>
              <a:rPr lang="en-US" sz="175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 auf </a:t>
            </a:r>
            <a:r>
              <a:rPr lang="en-US" sz="1750" dirty="0" err="1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Bildungssprache</a:t>
            </a:r>
            <a:r>
              <a:rPr lang="en-US" sz="1750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 </a:t>
            </a:r>
            <a:r>
              <a:rPr lang="en-US" sz="1750" dirty="0" err="1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genommen</a:t>
            </a:r>
            <a:endParaRPr lang="de-DE" sz="1750" b="1" dirty="0">
              <a:solidFill>
                <a:sysClr val="windowText" lastClr="000000"/>
              </a:solidFill>
              <a:ea typeface="ＭＳ Ｐゴシック" panose="020B0600070205080204" pitchFamily="34" charset="-128"/>
              <a:cs typeface="+mn-cs"/>
              <a:sym typeface="Wingdings" pitchFamily="2" charset="2"/>
            </a:endParaRPr>
          </a:p>
          <a:p>
            <a:pPr lvl="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1750" b="1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Evaluation: </a:t>
            </a:r>
            <a:r>
              <a:rPr lang="de-DE" sz="1750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detaillierte Wahrnehmung von Sprache, erleichtert den Austausch zwischen den KollegInnen, Beobachtung in natürlichen Lernsituationen Lehrkräfte brauchen Einarbeitungszeit, hoher zeitlicher Aufwand</a:t>
            </a:r>
            <a:endParaRPr lang="de-DE" sz="1750" b="1" dirty="0">
              <a:solidFill>
                <a:sysClr val="windowText" lastClr="000000"/>
              </a:solidFill>
              <a:ea typeface="ＭＳ Ｐゴシック" panose="020B0600070205080204" pitchFamily="34" charset="-128"/>
              <a:cs typeface="+mn-cs"/>
              <a:sym typeface="Wingdings" pitchFamily="2" charset="2"/>
            </a:endParaRPr>
          </a:p>
          <a:p>
            <a:pPr lvl="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1750" b="1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Durchführung: </a:t>
            </a:r>
            <a:r>
              <a:rPr lang="de-DE" sz="1750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(gemeinsame) Beobachtung einzelner SchülerInnen, Einordnung der Kompetenzen in das Raster, Dokumentation im Ergebnisdokumentationsbogen  Grundlage für die Erstellung eines umfassenden Sprachprofil</a:t>
            </a:r>
          </a:p>
          <a:p>
            <a:pPr lvl="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1750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das Verfahren sollte</a:t>
            </a:r>
            <a:r>
              <a:rPr lang="de-DE" sz="1750" b="1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 wiederholt </a:t>
            </a:r>
            <a:r>
              <a:rPr lang="de-DE" sz="1750" dirty="0">
                <a:solidFill>
                  <a:sysClr val="windowText" lastClr="000000"/>
                </a:solidFill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eingesetzt werden</a:t>
            </a:r>
          </a:p>
          <a:p>
            <a:pPr marL="0" lvl="0" indent="0" algn="just" fontAlgn="auto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de-DE" sz="500" dirty="0">
              <a:solidFill>
                <a:sysClr val="windowText" lastClr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  <a:sym typeface="Wingdings" pitchFamily="2" charset="2"/>
            </a:endParaRPr>
          </a:p>
          <a:p>
            <a:pPr marL="0" lvl="0" indent="0" algn="just" fontAlgn="auto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DE" sz="11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/>
                <a:cs typeface="Times New Roman"/>
              </a:rPr>
              <a:t>Literatur: </a:t>
            </a:r>
            <a:endParaRPr lang="en-US" sz="900" b="1" dirty="0">
              <a:solidFill>
                <a:sysClr val="windowText" lastClr="000000"/>
              </a:solidFill>
              <a:latin typeface="Trebuchet MS"/>
              <a:ea typeface="Times New Roman"/>
              <a:cs typeface="Times New Roman"/>
            </a:endParaRPr>
          </a:p>
          <a:p>
            <a:pPr marL="0" lvl="0" indent="0" fontAlgn="auto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Font typeface="Calibri"/>
              <a:buChar char="-"/>
              <a:defRPr/>
            </a:pPr>
            <a:r>
              <a:rPr lang="de-DE" sz="11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/>
                <a:cs typeface="Times New Roman"/>
              </a:rPr>
              <a:t> Lisanne Fröhlich, Marion Döll, İnci Dirim (2014): Unterrichtsbegleitende Sprachstandsbeobachtung Deutsch als Zweitsprache. Teil 1: Beobachtungsbogen/ Teil 2: Ergebnisdokumentationsbogen. BMBF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9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3317</Words>
  <Application>Microsoft Office PowerPoint</Application>
  <PresentationFormat>Bildschirmpräsentation (4:3)</PresentationFormat>
  <Paragraphs>447</Paragraphs>
  <Slides>46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46</vt:i4>
      </vt:variant>
    </vt:vector>
  </HeadingPairs>
  <TitlesOfParts>
    <vt:vector size="56" baseType="lpstr">
      <vt:lpstr>ＭＳ Ｐゴシック</vt:lpstr>
      <vt:lpstr>Arial</vt:lpstr>
      <vt:lpstr>Calibri</vt:lpstr>
      <vt:lpstr>Courier New</vt:lpstr>
      <vt:lpstr>Times New Roman</vt:lpstr>
      <vt:lpstr>Trebuchet MS</vt:lpstr>
      <vt:lpstr>Wingdings</vt:lpstr>
      <vt:lpstr>Office Theme</vt:lpstr>
      <vt:lpstr>2_Office Theme</vt:lpstr>
      <vt:lpstr>6_Office Theme</vt:lpstr>
      <vt:lpstr>     5. Kennenlernen ausgewählter Sprachstandserhebungsverfahren</vt:lpstr>
      <vt:lpstr> Vorstellung ausgewählter Verfahren für  die Mittel- und Oberstufe </vt:lpstr>
      <vt:lpstr>Beispiel Schätzverfahren: „Diagnostische Leitfragen“</vt:lpstr>
      <vt:lpstr>Fragenkategorien</vt:lpstr>
      <vt:lpstr>Beispiel Beobachtung (1):  „Niveaubeschreibungen DaZ“</vt:lpstr>
      <vt:lpstr>Aufbau der Niveaubeschreibungen</vt:lpstr>
      <vt:lpstr>Beispiel - Raster Niveaustufen</vt:lpstr>
      <vt:lpstr>Auszug - Beobachtungsbogen</vt:lpstr>
      <vt:lpstr>Beispiel Beobachtung(2):  „Unterrichtsbegleitende Sprachstandserhebung DaZ“</vt:lpstr>
      <vt:lpstr>Aufbau - USB DaZ</vt:lpstr>
      <vt:lpstr>Beispielmaterial: USB DaZ</vt:lpstr>
      <vt:lpstr>Ergebnisdokumentationsbogen - USB DaZ</vt:lpstr>
      <vt:lpstr> Beispiel Profilanalyse:  Profilanalyse nach Grießhaber</vt:lpstr>
      <vt:lpstr>Profilanalyse - Grundlagen</vt:lpstr>
      <vt:lpstr>    Profilanalyse - Grundlagen</vt:lpstr>
      <vt:lpstr> Profilanalyse - Grundlagen</vt:lpstr>
      <vt:lpstr> Profilanalyse – praktische Anwendugn</vt:lpstr>
      <vt:lpstr> Profilanalyse – praktische Anwendugn</vt:lpstr>
      <vt:lpstr> Profilanalyse – praktische Anwendugn</vt:lpstr>
      <vt:lpstr>  Beispiel Profilanalyse:  Fast Catch Bumerang</vt:lpstr>
      <vt:lpstr> Fast Catch Bumerang - Beispielmaterial </vt:lpstr>
      <vt:lpstr> Fast Catch Bumerang – erhobene Kompetenzen</vt:lpstr>
      <vt:lpstr>Fast Catch Bumerang – Auswertungsbogen</vt:lpstr>
      <vt:lpstr>Beispiel Tests    C-Test – Überblick</vt:lpstr>
      <vt:lpstr>C-Test – Aufbau und Durchführung</vt:lpstr>
      <vt:lpstr>C-Test – Beispielmaterial</vt:lpstr>
      <vt:lpstr> C-Test – Auswertung</vt:lpstr>
      <vt:lpstr> C-Test – Auswertung</vt:lpstr>
      <vt:lpstr>C-Test – Interpretation der Ergenisse</vt:lpstr>
      <vt:lpstr> C-Test – Interpretation der Ergebnisse</vt:lpstr>
      <vt:lpstr> Beispiel Dossiers: Förderdossier DaZ</vt:lpstr>
      <vt:lpstr> Förderdossier DaZ - Beispielmaterial</vt:lpstr>
      <vt:lpstr>Förderdossier DaZ - Beispielmaterial</vt:lpstr>
      <vt:lpstr> Förderdossier DaZ - Beispielmaterial</vt:lpstr>
      <vt:lpstr>Förderdossier DaZ - Beispielmaterial</vt:lpstr>
      <vt:lpstr> Förderdossier DaZ – mehrsprachige Elternfragebögen</vt:lpstr>
      <vt:lpstr>PowerPoint-Präsentation</vt:lpstr>
      <vt:lpstr>Feedback zu den Instrumenten &amp; Ergebnissen</vt:lpstr>
      <vt:lpstr>Reflexion &amp; Diskussion</vt:lpstr>
      <vt:lpstr>Reflexion &amp; Ausblick</vt:lpstr>
      <vt:lpstr> Reflexion &amp; Abschluss</vt:lpstr>
      <vt:lpstr>Literaturauswahl</vt:lpstr>
      <vt:lpstr>   Literaturauswahl</vt:lpstr>
      <vt:lpstr>Internetquellen der vorgestellten Verfahren</vt:lpstr>
      <vt:lpstr>PowerPoint-Präsentation</vt:lpstr>
      <vt:lpstr>PowerPoint-Präsentation</vt:lpstr>
    </vt:vector>
  </TitlesOfParts>
  <Company>ECML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 Abel;Dana Engel</dc:creator>
  <cp:lastModifiedBy>AAbel</cp:lastModifiedBy>
  <cp:revision>400</cp:revision>
  <cp:lastPrinted>2015-03-18T16:07:15Z</cp:lastPrinted>
  <dcterms:created xsi:type="dcterms:W3CDTF">2011-11-11T11:03:57Z</dcterms:created>
  <dcterms:modified xsi:type="dcterms:W3CDTF">2015-06-25T14:45:10Z</dcterms:modified>
</cp:coreProperties>
</file>